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1" r:id="rId3"/>
    <p:sldId id="257" r:id="rId4"/>
    <p:sldId id="363" r:id="rId5"/>
    <p:sldId id="260" r:id="rId6"/>
    <p:sldId id="349" r:id="rId7"/>
    <p:sldId id="350" r:id="rId8"/>
    <p:sldId id="351" r:id="rId9"/>
    <p:sldId id="346" r:id="rId10"/>
    <p:sldId id="377" r:id="rId11"/>
    <p:sldId id="378" r:id="rId12"/>
    <p:sldId id="258" r:id="rId13"/>
    <p:sldId id="380" r:id="rId14"/>
    <p:sldId id="368" r:id="rId15"/>
    <p:sldId id="367" r:id="rId16"/>
    <p:sldId id="36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9" autoAdjust="0"/>
    <p:restoredTop sz="94660"/>
  </p:normalViewPr>
  <p:slideViewPr>
    <p:cSldViewPr snapToGrid="0">
      <p:cViewPr>
        <p:scale>
          <a:sx n="110" d="100"/>
          <a:sy n="110" d="100"/>
        </p:scale>
        <p:origin x="-534" y="-234"/>
      </p:cViewPr>
      <p:guideLst>
        <p:guide orient="horz" pos="15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95357"/>
            <a:ext cx="2164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数学  一年级  下册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75197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306"/>
            <a:ext cx="1099181" cy="432048"/>
          </a:xfrm>
          <a:prstGeom prst="rect">
            <a:avLst/>
          </a:prstGeom>
        </p:spPr>
      </p:pic>
      <p:pic>
        <p:nvPicPr>
          <p:cNvPr id="6" name="图片 5" descr="一年级首页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" y="-2716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</a:t>
              </a:r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入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探究新知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315181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143365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650365"/>
            <a:ext cx="95046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广大附中花都狮岭实验学校</a:t>
            </a:r>
            <a:endParaRPr lang="zh-CN" altLang="en-US" sz="48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4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第一届教学技能大比武活动</a:t>
            </a:r>
            <a:endParaRPr lang="zh-CN" altLang="en-US" sz="4800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                                                                                                                             ------</a:t>
            </a:r>
            <a:r>
              <a:rPr lang="zh-CN" altLang="en-US"/>
              <a:t>卢秀梅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334963" y="3093720"/>
            <a:ext cx="8658225" cy="909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同样的数学信息，三种不同的问题，为什么算式却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相同？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5214938" y="2136775"/>
            <a:ext cx="275113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（个）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2" name="Text Box 8"/>
          <p:cNvSpPr txBox="1"/>
          <p:nvPr/>
        </p:nvSpPr>
        <p:spPr>
          <a:xfrm>
            <a:off x="153670" y="823595"/>
            <a:ext cx="43008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）小华比小雪多套中几个？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613093" y="3241040"/>
            <a:ext cx="8380412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小结：求一个数比另一个数多多少（或少多少），也就是在求两个数相差多少，用减法计算。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2534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EEDD7"/>
              </a:clrFrom>
              <a:clrTo>
                <a:srgbClr val="FEED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5288" y="1065213"/>
            <a:ext cx="4787900" cy="82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Text Box 4"/>
          <p:cNvSpPr txBox="1"/>
          <p:nvPr/>
        </p:nvSpPr>
        <p:spPr>
          <a:xfrm>
            <a:off x="153670" y="1885633"/>
            <a:ext cx="39052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）小华套中的和小雪套中的相差几个？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6" name="Text Box 9"/>
          <p:cNvSpPr txBox="1"/>
          <p:nvPr/>
        </p:nvSpPr>
        <p:spPr>
          <a:xfrm>
            <a:off x="153670" y="1387475"/>
            <a:ext cx="40786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）小雪比小华少套中几个？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2537" name="组合 10"/>
          <p:cNvGrpSpPr/>
          <p:nvPr/>
        </p:nvGrpSpPr>
        <p:grpSpPr>
          <a:xfrm>
            <a:off x="19050" y="19050"/>
            <a:ext cx="2982913" cy="774700"/>
            <a:chOff x="5017" y="150"/>
            <a:chExt cx="4698" cy="1221"/>
          </a:xfrm>
        </p:grpSpPr>
        <p:sp>
          <p:nvSpPr>
            <p:cNvPr id="22538" name="MH_Other_2"/>
            <p:cNvSpPr/>
            <p:nvPr/>
          </p:nvSpPr>
          <p:spPr>
            <a:xfrm>
              <a:off x="5149" y="247"/>
              <a:ext cx="4422" cy="964"/>
            </a:xfrm>
            <a:custGeom>
              <a:avLst/>
              <a:gdLst/>
              <a:ahLst/>
              <a:cxnLst>
                <a:cxn ang="0">
                  <a:pos x="2907" y="675"/>
                </a:cxn>
                <a:cxn ang="0">
                  <a:pos x="3244" y="337"/>
                </a:cxn>
                <a:cxn ang="0">
                  <a:pos x="2907" y="0"/>
                </a:cxn>
                <a:cxn ang="0">
                  <a:pos x="337" y="0"/>
                </a:cxn>
                <a:cxn ang="0">
                  <a:pos x="0" y="337"/>
                </a:cxn>
                <a:cxn ang="0">
                  <a:pos x="337" y="675"/>
                </a:cxn>
                <a:cxn ang="0">
                  <a:pos x="2907" y="675"/>
                </a:cxn>
              </a:cxnLst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59BCA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22539" name="MH_Other_8"/>
            <p:cNvPicPr preferRelativeResize="0">
              <a:picLocks noChangeAspect="1"/>
            </p:cNvPicPr>
            <p:nvPr/>
          </p:nvPicPr>
          <p:blipFill>
            <a:blip r:embed="rId2"/>
            <a:srcRect l="2130" t="5716" r="1659" b="8116"/>
            <a:stretch>
              <a:fillRect/>
            </a:stretch>
          </p:blipFill>
          <p:spPr>
            <a:xfrm>
              <a:off x="5017" y="150"/>
              <a:ext cx="4698" cy="12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文本框 13"/>
            <p:cNvSpPr txBox="1"/>
            <p:nvPr/>
          </p:nvSpPr>
          <p:spPr>
            <a:xfrm>
              <a:off x="5136" y="242"/>
              <a:ext cx="101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600" b="1">
                  <a:solidFill>
                    <a:schemeClr val="bg1"/>
                  </a:solidFill>
                  <a:latin typeface="方正书宋简体" charset="-122"/>
                  <a:ea typeface="方正书宋简体" charset="-122"/>
                </a:rPr>
                <a:t>二</a:t>
              </a:r>
              <a:endParaRPr lang="zh-CN" altLang="en-US" sz="3600" b="1">
                <a:solidFill>
                  <a:schemeClr val="bg1"/>
                </a:solidFill>
                <a:latin typeface="方正书宋简体" charset="-122"/>
                <a:ea typeface="方正书宋简体" charset="-122"/>
              </a:endParaRPr>
            </a:p>
          </p:txBody>
        </p:sp>
        <p:sp>
          <p:nvSpPr>
            <p:cNvPr id="22541" name="文本框 14"/>
            <p:cNvSpPr txBox="1"/>
            <p:nvPr/>
          </p:nvSpPr>
          <p:spPr>
            <a:xfrm>
              <a:off x="6321" y="242"/>
              <a:ext cx="329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3600">
                  <a:solidFill>
                    <a:schemeClr val="bg1"/>
                  </a:solidFill>
                  <a:latin typeface="方正大标宋简体" charset="-122"/>
                  <a:ea typeface="方正大标宋简体" charset="-122"/>
                </a:rPr>
                <a:t>探究新知</a:t>
              </a:r>
              <a:endParaRPr lang="zh-CN" altLang="en-US" sz="3600">
                <a:solidFill>
                  <a:schemeClr val="bg1"/>
                </a:solidFill>
                <a:latin typeface="方正大标宋简体" charset="-122"/>
                <a:ea typeface="方正大标宋简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6" grpId="0"/>
      <p:bldP spid="245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1815" y="648630"/>
            <a:ext cx="135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第一关：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" y="786348"/>
            <a:ext cx="650240" cy="3168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矩形: 圆角 16"/>
          <p:cNvSpPr/>
          <p:nvPr/>
        </p:nvSpPr>
        <p:spPr>
          <a:xfrm>
            <a:off x="544830" y="1285454"/>
            <a:ext cx="1652905" cy="113855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7"/>
          <p:cNvSpPr/>
          <p:nvPr/>
        </p:nvSpPr>
        <p:spPr>
          <a:xfrm>
            <a:off x="2642235" y="1286724"/>
            <a:ext cx="1613535" cy="11379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19"/>
          <p:cNvSpPr/>
          <p:nvPr/>
        </p:nvSpPr>
        <p:spPr>
          <a:xfrm rot="16200000">
            <a:off x="4840605" y="1060664"/>
            <a:ext cx="1137920" cy="159004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021964" y="2424393"/>
            <a:ext cx="12339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4880" y="2424644"/>
            <a:ext cx="9607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1745" y="2424009"/>
            <a:ext cx="9505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6905" y="2946614"/>
            <a:ext cx="47250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  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草莓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比苹果多多少个呢？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5245" y="355622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16 - 7 =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90479" y="4131788"/>
            <a:ext cx="3691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答：草莓比苹果多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234315"/>
            <a:ext cx="193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闯关练习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14" y="602716"/>
            <a:ext cx="650240" cy="3168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1080554" y="836078"/>
            <a:ext cx="7673340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小林家养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只兔和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只羊。兔比羊多多少只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羊比兔少多少只？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2085" y="2379318"/>
            <a:ext cx="3261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15 - 9 = 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1420" y="3304498"/>
            <a:ext cx="543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答：兔比羊多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只，羊比兔少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只。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Picture 4" descr="E:\LJC\19秋\苏教版\人物图片\图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79" y="3140656"/>
            <a:ext cx="90486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2"/>
          <p:cNvSpPr txBox="1"/>
          <p:nvPr/>
        </p:nvSpPr>
        <p:spPr>
          <a:xfrm>
            <a:off x="976420" y="397805"/>
            <a:ext cx="135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第二关：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8" y="596900"/>
            <a:ext cx="8064500" cy="367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1824673" y="4276725"/>
            <a:ext cx="74533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</a:rPr>
              <a:t>     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答：上午比下午多摘了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箱。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8" name="Text Box 8"/>
          <p:cNvSpPr txBox="1"/>
          <p:nvPr/>
        </p:nvSpPr>
        <p:spPr>
          <a:xfrm>
            <a:off x="2725738" y="3816350"/>
            <a:ext cx="45370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13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－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8     5  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箱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14" y="602716"/>
            <a:ext cx="650240" cy="3168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文本框 2"/>
          <p:cNvSpPr txBox="1"/>
          <p:nvPr/>
        </p:nvSpPr>
        <p:spPr>
          <a:xfrm>
            <a:off x="976420" y="397805"/>
            <a:ext cx="135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第三关：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649" y="558266"/>
            <a:ext cx="650240" cy="3168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4" descr="E:\LJC\19秋\苏教版\人物图片\图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79" y="3140656"/>
            <a:ext cx="90486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30" y="558165"/>
            <a:ext cx="5953760" cy="25203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7690" y="1894178"/>
            <a:ext cx="3261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17 -  8   9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6160" y="926465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我有</a:t>
            </a:r>
            <a:r>
              <a:rPr lang="en-US" altLang="zh-CN"/>
              <a:t>17</a:t>
            </a:r>
            <a:r>
              <a:rPr lang="zh-CN" altLang="en-US"/>
              <a:t>个松果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25620" y="700405"/>
            <a:ext cx="132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我只有</a:t>
            </a:r>
            <a:r>
              <a:rPr lang="en-US" altLang="zh-CN"/>
              <a:t>5</a:t>
            </a:r>
            <a:r>
              <a:rPr lang="zh-CN" altLang="en-US"/>
              <a:t>个。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32045" y="1743710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我有</a:t>
            </a:r>
            <a:r>
              <a:rPr lang="en-US" altLang="zh-CN"/>
              <a:t>8</a:t>
            </a:r>
            <a:r>
              <a:rPr lang="zh-CN" altLang="en-US"/>
              <a:t>个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93515" y="2112010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小灰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27800" y="2710180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小白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89015" y="1456055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小黑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66900" y="1456055"/>
            <a:ext cx="245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小灰比小白多几个？</a:t>
            </a:r>
            <a:endParaRPr lang="zh-CN" altLang="en-US"/>
          </a:p>
        </p:txBody>
      </p:sp>
      <p:sp>
        <p:nvSpPr>
          <p:cNvPr id="15" name="文本框 2"/>
          <p:cNvSpPr txBox="1"/>
          <p:nvPr/>
        </p:nvSpPr>
        <p:spPr>
          <a:xfrm>
            <a:off x="976420" y="397805"/>
            <a:ext cx="135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第四关：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65"/>
          <p:cNvGrpSpPr/>
          <p:nvPr/>
        </p:nvGrpSpPr>
        <p:grpSpPr>
          <a:xfrm>
            <a:off x="19050" y="19050"/>
            <a:ext cx="2982913" cy="774700"/>
            <a:chOff x="5017" y="150"/>
            <a:chExt cx="4698" cy="1221"/>
          </a:xfrm>
        </p:grpSpPr>
        <p:sp>
          <p:nvSpPr>
            <p:cNvPr id="26626" name="MH_Other_2"/>
            <p:cNvSpPr/>
            <p:nvPr/>
          </p:nvSpPr>
          <p:spPr>
            <a:xfrm>
              <a:off x="5149" y="247"/>
              <a:ext cx="4422" cy="964"/>
            </a:xfrm>
            <a:custGeom>
              <a:avLst/>
              <a:gdLst/>
              <a:ahLst/>
              <a:cxnLst>
                <a:cxn ang="0">
                  <a:pos x="2907" y="675"/>
                </a:cxn>
                <a:cxn ang="0">
                  <a:pos x="3244" y="337"/>
                </a:cxn>
                <a:cxn ang="0">
                  <a:pos x="2907" y="0"/>
                </a:cxn>
                <a:cxn ang="0">
                  <a:pos x="337" y="0"/>
                </a:cxn>
                <a:cxn ang="0">
                  <a:pos x="0" y="337"/>
                </a:cxn>
                <a:cxn ang="0">
                  <a:pos x="337" y="675"/>
                </a:cxn>
                <a:cxn ang="0">
                  <a:pos x="2907" y="675"/>
                </a:cxn>
              </a:cxnLst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59BCA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26627" name="MH_Other_8"/>
            <p:cNvPicPr preferRelativeResize="0">
              <a:picLocks noChangeAspect="1"/>
            </p:cNvPicPr>
            <p:nvPr/>
          </p:nvPicPr>
          <p:blipFill>
            <a:blip r:embed="rId1"/>
            <a:srcRect l="2130" t="5716" r="1659" b="8116"/>
            <a:stretch>
              <a:fillRect/>
            </a:stretch>
          </p:blipFill>
          <p:spPr>
            <a:xfrm>
              <a:off x="5017" y="150"/>
              <a:ext cx="4698" cy="12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8" name="文本框 61"/>
            <p:cNvSpPr txBox="1"/>
            <p:nvPr/>
          </p:nvSpPr>
          <p:spPr>
            <a:xfrm>
              <a:off x="5136" y="242"/>
              <a:ext cx="1013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600">
                  <a:solidFill>
                    <a:schemeClr val="bg1"/>
                  </a:solidFill>
                  <a:latin typeface="方正大标宋简体" charset="-122"/>
                  <a:ea typeface="方正大标宋简体" charset="-122"/>
                </a:rPr>
                <a:t>三</a:t>
              </a:r>
              <a:endParaRPr lang="zh-CN" altLang="en-US" sz="3600">
                <a:solidFill>
                  <a:schemeClr val="bg1"/>
                </a:solidFill>
                <a:latin typeface="方正大标宋简体" charset="-122"/>
                <a:ea typeface="方正大标宋简体" charset="-122"/>
              </a:endParaRPr>
            </a:p>
          </p:txBody>
        </p:sp>
        <p:sp>
          <p:nvSpPr>
            <p:cNvPr id="26629" name="文本框 62"/>
            <p:cNvSpPr txBox="1"/>
            <p:nvPr/>
          </p:nvSpPr>
          <p:spPr>
            <a:xfrm>
              <a:off x="6295" y="242"/>
              <a:ext cx="329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3600">
                  <a:solidFill>
                    <a:schemeClr val="bg1"/>
                  </a:solidFill>
                  <a:latin typeface="方正大标宋简体" charset="-122"/>
                  <a:ea typeface="方正大标宋简体" charset="-122"/>
                </a:rPr>
                <a:t>课堂小结</a:t>
              </a:r>
              <a:endParaRPr lang="zh-CN" altLang="en-US" sz="3600">
                <a:solidFill>
                  <a:schemeClr val="bg1"/>
                </a:solidFill>
                <a:latin typeface="方正大标宋简体" charset="-122"/>
                <a:ea typeface="方正大标宋简体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26060" y="1081402"/>
            <a:ext cx="8666480" cy="3096023"/>
          </a:xfrm>
          <a:prstGeom prst="roundRect">
            <a:avLst/>
          </a:prstGeom>
          <a:noFill/>
          <a:ln>
            <a:gradFill>
              <a:gsLst>
                <a:gs pos="0">
                  <a:srgbClr val="FFC000"/>
                </a:gs>
                <a:gs pos="39000">
                  <a:srgbClr val="92D050"/>
                </a:gs>
                <a:gs pos="70000">
                  <a:srgbClr val="00B0F0"/>
                </a:gs>
                <a:gs pos="99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fontAlgn="base">
              <a:lnSpc>
                <a:spcPct val="150000"/>
              </a:lnSpc>
            </a:pPr>
            <a:r>
              <a:rPr lang="zh-CN" altLang="en-US" sz="3200" strike="noStrike" noProof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已知两个数，要求一个数比另一数多几（或少几），用减法计算，用较大数减去较小数。</a:t>
            </a:r>
            <a:endParaRPr lang="zh-CN" altLang="en-US" sz="3200" strike="noStrike" noProof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6631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3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4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5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6" name="文本框 2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7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8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9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29607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30094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86405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50697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345315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24212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65918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81010" y="88992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9607" y="1847505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29459" y="1847505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186405" y="1847179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750697" y="1847179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45315" y="1847179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24212" y="1847179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465918" y="1847488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081010" y="1847488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73469" y="1847488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95546" y="1847488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995037" y="1847162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601874" y="1847162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177768" y="141589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836040" y="141589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2392041" y="141634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956333" y="141634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550817" y="141589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081454" y="141589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4671745" y="141634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286837" y="1416344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流程图: 可选过程 38"/>
          <p:cNvSpPr/>
          <p:nvPr/>
        </p:nvSpPr>
        <p:spPr>
          <a:xfrm>
            <a:off x="5686903" y="1671399"/>
            <a:ext cx="2382715" cy="747346"/>
          </a:xfrm>
          <a:prstGeom prst="flowChartAlternate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237615" y="2698115"/>
            <a:ext cx="6888480" cy="521970"/>
            <a:chOff x="1318054" y="3943884"/>
            <a:chExt cx="4699287" cy="521950"/>
          </a:xfrm>
        </p:grpSpPr>
        <p:sp>
          <p:nvSpPr>
            <p:cNvPr id="42" name="矩形 41"/>
            <p:cNvSpPr/>
            <p:nvPr/>
          </p:nvSpPr>
          <p:spPr>
            <a:xfrm>
              <a:off x="1318054" y="3943884"/>
              <a:ext cx="267917" cy="395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143"/>
            <p:cNvSpPr txBox="1"/>
            <p:nvPr/>
          </p:nvSpPr>
          <p:spPr>
            <a:xfrm>
              <a:off x="1610088" y="3943884"/>
              <a:ext cx="4407253" cy="5219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比</a:t>
              </a:r>
              <a:r>
                <a:rPr lang="en-US" altLang="zh-CN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   </a:t>
              </a:r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多（</a:t>
              </a:r>
              <a:r>
                <a:rPr lang="en-US" altLang="zh-CN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  </a:t>
              </a:r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）个，</a:t>
              </a:r>
              <a:r>
                <a:rPr lang="en-US" altLang="zh-CN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  </a:t>
              </a:r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比</a:t>
              </a:r>
              <a:r>
                <a:rPr lang="en-US" altLang="zh-CN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   </a:t>
              </a:r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少（</a:t>
              </a:r>
              <a:r>
                <a:rPr lang="en-US" altLang="zh-CN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   </a:t>
              </a:r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）个。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5" name="文本框 143"/>
          <p:cNvSpPr txBox="1"/>
          <p:nvPr/>
        </p:nvSpPr>
        <p:spPr>
          <a:xfrm>
            <a:off x="910396" y="3707393"/>
            <a:ext cx="7661072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想一想：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如果没有图片，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你能用算式的方法解决多多少（或少多少）的问题吗？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86354" y="269840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69534" y="2698405"/>
            <a:ext cx="411892" cy="42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22974" y="2761270"/>
            <a:ext cx="41189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341370" y="2698115"/>
            <a:ext cx="418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4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73875" y="2698115"/>
            <a:ext cx="418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4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835785" y="3118485"/>
            <a:ext cx="2933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12</a:t>
            </a:r>
            <a:r>
              <a:rPr lang="zh-CN" altLang="en-US" sz="3200"/>
              <a:t>－</a:t>
            </a:r>
            <a:r>
              <a:rPr lang="en-US" altLang="zh-CN" sz="3200"/>
              <a:t>8=4</a:t>
            </a:r>
            <a:r>
              <a:rPr lang="zh-CN" altLang="en-US" sz="3200"/>
              <a:t>（个）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5" grpId="0"/>
      <p:bldP spid="18" grpId="0"/>
      <p:bldP spid="1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14095" y="1108075"/>
            <a:ext cx="632904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解决问题</a:t>
            </a:r>
            <a:endParaRPr lang="zh-CN" altLang="zh-CN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求一个数比另一个数多几或少几</a:t>
            </a:r>
            <a:endParaRPr lang="zh-CN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360MoveData\Users\Administrator\Desktop\图片1.png图片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828415" y="1868565"/>
            <a:ext cx="5123815" cy="198120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062124" y="1355659"/>
            <a:ext cx="2282190" cy="513080"/>
          </a:xfrm>
          <a:prstGeom prst="wedgeRoundRectCallout">
            <a:avLst>
              <a:gd name="adj1" fmla="val 89302"/>
              <a:gd name="adj2" fmla="val 76780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我套中了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700327" y="1355659"/>
            <a:ext cx="2488565" cy="513080"/>
          </a:xfrm>
          <a:prstGeom prst="wedgeRoundRectCallout">
            <a:avLst>
              <a:gd name="adj1" fmla="val -45209"/>
              <a:gd name="adj2" fmla="val 85148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我套中了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2607028" y="4004404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小华比小雪多套中多少个？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3"/>
          <p:cNvSpPr txBox="1"/>
          <p:nvPr/>
        </p:nvSpPr>
        <p:spPr>
          <a:xfrm>
            <a:off x="729597" y="1133321"/>
            <a:ext cx="7549429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观察情境图，你发现了哪些数学信息和问题？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4981" y="2534304"/>
            <a:ext cx="329719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信息：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小华套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小雪套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1832" y="2574270"/>
            <a:ext cx="329719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问题：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小华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比小雪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多套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中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多少个？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6" name="Picture 4" descr="E:\LJC\19秋\苏教版\人物图片\图片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6" y="3753602"/>
            <a:ext cx="703952" cy="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1112690" y="2181748"/>
            <a:ext cx="6919546" cy="2256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3"/>
          <p:cNvSpPr txBox="1"/>
          <p:nvPr/>
        </p:nvSpPr>
        <p:spPr>
          <a:xfrm>
            <a:off x="887857" y="1228914"/>
            <a:ext cx="7549429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小组讨论：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1.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思考：“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小华比小雪多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套中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多少个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”这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个问题你是怎样思考的？应该怎样解答？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2.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不理解的可以画一画。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8442" y="2857066"/>
            <a:ext cx="1298575" cy="128016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05448" y="1194172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小华比小雪多套中多少个？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558" y="198409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小雪：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6567" y="267707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小华：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131373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26343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912423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07393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86488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081458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67538" y="2080610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092267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487237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873317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268287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64738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04235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42843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82340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20186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59683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98291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377882" y="2773595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4823402" y="1888955"/>
            <a:ext cx="0" cy="13196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92505" y="3563620"/>
            <a:ext cx="487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  -   7   = 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446" y="4136865"/>
            <a:ext cx="4627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答：小华比小雪多套中</a:t>
            </a:r>
            <a:r>
              <a:rPr lang="en-US" altLang="zh-CN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5</a:t>
            </a:r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个。</a:t>
            </a:r>
            <a:endParaRPr lang="zh-CN" altLang="en-US" dirty="0"/>
          </a:p>
        </p:txBody>
      </p:sp>
      <p:sp>
        <p:nvSpPr>
          <p:cNvPr id="30" name="圆角矩形标注 29"/>
          <p:cNvSpPr/>
          <p:nvPr/>
        </p:nvSpPr>
        <p:spPr>
          <a:xfrm>
            <a:off x="6753225" y="1373505"/>
            <a:ext cx="1918335" cy="1221105"/>
          </a:xfrm>
          <a:prstGeom prst="wedgeRoundRectCallout">
            <a:avLst>
              <a:gd name="adj1" fmla="val 24780"/>
              <a:gd name="adj2" fmla="val 62320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用减法算。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015" y="3297555"/>
            <a:ext cx="8141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小华的个数－小雪的个数</a:t>
            </a:r>
            <a:r>
              <a:rPr lang="en-US" altLang="zh-CN" sz="2000"/>
              <a:t>=</a:t>
            </a:r>
            <a:r>
              <a:rPr lang="zh-CN" altLang="en-US" sz="2000"/>
              <a:t>小华比小雪多套中的个数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" grpId="0"/>
      <p:bldP spid="6" grpId="0"/>
      <p:bldP spid="30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8880" y="3695065"/>
            <a:ext cx="1298575" cy="1280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3117" y="1904699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小雪：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3752" y="2554554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小华：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65993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05490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44098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3595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215047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610017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6097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2945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2442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41050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80547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18456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57953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96561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36058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73904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3401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52009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91506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5334709" y="1846914"/>
            <a:ext cx="0" cy="122961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740667" y="3304420"/>
            <a:ext cx="379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12 - 7 = 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7741" y="3964209"/>
            <a:ext cx="4627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答：小雪比小华少套中</a:t>
            </a:r>
            <a:r>
              <a:rPr lang="en-US" altLang="zh-CN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5</a:t>
            </a:r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个。</a:t>
            </a:r>
            <a:endParaRPr lang="zh-CN" altLang="en-US" dirty="0"/>
          </a:p>
        </p:txBody>
      </p:sp>
      <p:sp>
        <p:nvSpPr>
          <p:cNvPr id="29" name="文本框 143"/>
          <p:cNvSpPr txBox="1"/>
          <p:nvPr/>
        </p:nvSpPr>
        <p:spPr>
          <a:xfrm>
            <a:off x="724259" y="1136313"/>
            <a:ext cx="5715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想一想：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小雪比小华少套中多少个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" grpId="1"/>
      <p:bldP spid="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8880" y="3695065"/>
            <a:ext cx="1298575" cy="1280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3117" y="1904699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小雪：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3752" y="2554554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小华：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65993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05490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44098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35952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215047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610017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6097" y="2001219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2945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2442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41050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805472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18456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57953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96561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36058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73904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3401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52009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915067" y="2651074"/>
            <a:ext cx="321945" cy="3289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5334709" y="1846914"/>
            <a:ext cx="0" cy="122961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740667" y="3304420"/>
            <a:ext cx="379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12 - 7 = 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3401" y="3971194"/>
            <a:ext cx="6405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答：小华套中的和小雪套中的相差</a:t>
            </a:r>
            <a:r>
              <a:rPr lang="en-US" altLang="zh-CN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5</a:t>
            </a:r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个。</a:t>
            </a:r>
            <a:endParaRPr lang="zh-CN" altLang="en-US" dirty="0"/>
          </a:p>
        </p:txBody>
      </p:sp>
      <p:sp>
        <p:nvSpPr>
          <p:cNvPr id="29" name="文本框 143"/>
          <p:cNvSpPr txBox="1"/>
          <p:nvPr/>
        </p:nvSpPr>
        <p:spPr>
          <a:xfrm>
            <a:off x="452120" y="1136015"/>
            <a:ext cx="7554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想一想：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小华套中的和小雪套中的相差多少个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35" grpId="0" bldLvl="0" animBg="1"/>
      <p:bldP spid="36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" grpId="1"/>
      <p:bldP spid="6" grpId="0"/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1126</Words>
  <Application>WPS 演示</Application>
  <PresentationFormat>全屏显示(16:9)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黑体</vt:lpstr>
      <vt:lpstr>等线</vt:lpstr>
      <vt:lpstr>楷体</vt:lpstr>
      <vt:lpstr>微软雅黑</vt:lpstr>
      <vt:lpstr>方正书宋简体</vt:lpstr>
      <vt:lpstr>方正大标宋简体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63</cp:revision>
  <dcterms:created xsi:type="dcterms:W3CDTF">2019-09-02T08:53:00Z</dcterms:created>
  <dcterms:modified xsi:type="dcterms:W3CDTF">2021-03-18T01:38:52Z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99BC42CD2A604ECFAB244B1E57392A4E</vt:lpwstr>
  </property>
</Properties>
</file>