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1" r:id="rId3"/>
    <p:sldId id="559" r:id="rId4"/>
    <p:sldId id="558" r:id="rId5"/>
    <p:sldId id="369" r:id="rId6"/>
    <p:sldId id="557" r:id="rId7"/>
    <p:sldId id="528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7FCBA"/>
    <a:srgbClr val="99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78"/>
      </p:cViewPr>
      <p:guideLst>
        <p:guide orient="horz" pos="2181"/>
        <p:guide pos="28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14AFC-AD63-45EF-BFC8-3D5FC118E5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51BE8-ECBC-45F4-A3B4-536ADF3009B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8AC48-38C0-4C60-A9AF-580643565A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EB3CC-05C2-4C1F-A806-EF5A3CB242F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2B7B36-8086-47A1-B16D-72A225FB32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A525B3-A03E-46CD-8CC3-2FFF110C60AA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60" y="1700530"/>
            <a:ext cx="8899525" cy="61982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zh-CN" sz="2800" b="1" dirty="0" smtClean="0">
                <a:latin typeface="方正北魏楷书简体" panose="03000509000000000000" charset="-122"/>
                <a:ea typeface="方正北魏楷书简体" panose="03000509000000000000" charset="-122"/>
              </a:rPr>
              <a:t>    </a:t>
            </a:r>
            <a:r>
              <a:rPr lang="zh-CN" altLang="zh-CN" sz="80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快乐工作</a:t>
            </a:r>
            <a:endParaRPr lang="zh-CN" altLang="zh-CN" sz="8000" b="1" dirty="0" smtClean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 marL="0" indent="0" algn="ctr">
              <a:buNone/>
            </a:pPr>
            <a:r>
              <a:rPr lang="zh-CN" altLang="zh-CN" sz="80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幸福成长</a:t>
            </a:r>
            <a:endParaRPr lang="zh-CN" altLang="zh-CN" sz="8000" b="1" dirty="0" smtClean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 marL="0" indent="0" algn="ctr"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    </a:t>
            </a:r>
            <a:r>
              <a:rPr lang="zh-CN" altLang="zh-CN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曹颖</a:t>
            </a:r>
            <a:endParaRPr lang="zh-CN" altLang="zh-CN" b="1" dirty="0" smtClean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 marL="0" indent="0" algn="ctr"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        2021.10.17</a:t>
            </a:r>
            <a:endParaRPr lang="en-US" altLang="zh-CN" sz="2400" dirty="0"/>
          </a:p>
          <a:p>
            <a:pPr marL="0" indent="0" algn="ctr">
              <a:buNone/>
            </a:pPr>
            <a:endParaRPr lang="en-US" altLang="zh-CN" sz="3600" dirty="0" smtClean="0"/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1340485"/>
            <a:ext cx="8899525" cy="61982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zh-CN" sz="2800" b="1" dirty="0" smtClean="0">
                <a:latin typeface="方正北魏楷书简体" panose="03000509000000000000" charset="-122"/>
                <a:ea typeface="方正北魏楷书简体" panose="03000509000000000000" charset="-122"/>
              </a:rPr>
              <a:t>           </a:t>
            </a:r>
            <a:r>
              <a:rPr lang="zh-CN" altLang="en-US" sz="36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cs typeface="+mj-ea"/>
                <a:sym typeface="+mn-ea"/>
              </a:rPr>
              <a:t>生活老师定义</a:t>
            </a:r>
            <a:r>
              <a:rPr lang="en-US" altLang="zh-CN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    </a:t>
            </a:r>
            <a:endParaRPr lang="en-US" altLang="zh-CN" sz="3600" dirty="0" smtClean="0"/>
          </a:p>
          <a:p>
            <a:pPr marL="0" indent="0" algn="l">
              <a:buNone/>
            </a:pPr>
            <a:r>
              <a:rPr lang="en-US" altLang="zh-CN" sz="2570" b="1" dirty="0">
                <a:sym typeface="+mn-ea"/>
              </a:rPr>
              <a:t>      </a:t>
            </a:r>
            <a:r>
              <a:rPr lang="zh-CN" altLang="en-US" sz="2570" b="1" dirty="0">
                <a:sym typeface="+mn-ea"/>
              </a:rPr>
              <a:t>生活老师是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管理</a:t>
            </a:r>
            <a:r>
              <a:rPr lang="zh-CN" altLang="en-US" sz="2570" b="1" dirty="0">
                <a:sym typeface="+mn-ea"/>
              </a:rPr>
              <a:t>住校学生的生活，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看护</a:t>
            </a:r>
            <a:r>
              <a:rPr lang="zh-CN" altLang="en-US" sz="2570" b="1" dirty="0">
                <a:sym typeface="+mn-ea"/>
              </a:rPr>
              <a:t>住校生的安全，及时了解学生的情绪，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帮助</a:t>
            </a:r>
            <a:r>
              <a:rPr lang="zh-CN" altLang="en-US" sz="2570" b="1" dirty="0">
                <a:sym typeface="+mn-ea"/>
              </a:rPr>
              <a:t>学生减轻学习压力，生活老师是学生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生活</a:t>
            </a:r>
            <a:r>
              <a:rPr lang="zh-CN" altLang="en-US" sz="2570" b="1" dirty="0">
                <a:sym typeface="+mn-ea"/>
              </a:rPr>
              <a:t>上的指导老师，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督促、指导</a:t>
            </a:r>
            <a:r>
              <a:rPr lang="zh-CN" altLang="en-US" sz="2570" b="1" dirty="0">
                <a:sym typeface="+mn-ea"/>
              </a:rPr>
              <a:t>学生</a:t>
            </a:r>
            <a:r>
              <a:rPr lang="zh-CN" altLang="en-US" sz="2570" b="1" dirty="0">
                <a:solidFill>
                  <a:srgbClr val="FF0000"/>
                </a:solidFill>
                <a:sym typeface="+mn-ea"/>
              </a:rPr>
              <a:t>整理</a:t>
            </a:r>
            <a:r>
              <a:rPr lang="zh-CN" altLang="en-US" sz="2570" b="1" dirty="0">
                <a:sym typeface="+mn-ea"/>
              </a:rPr>
              <a:t>宿舍卫生和个人卫生，纠正、指导学生行为、生活习惯、休息纪律，为一线教学提供良好基础。</a:t>
            </a:r>
            <a:endParaRPr lang="zh-CN" altLang="en-US" sz="257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000" b="1" dirty="0">
              <a:sym typeface="+mn-ea"/>
            </a:endParaRPr>
          </a:p>
          <a:p>
            <a:pPr marL="0" indent="0" algn="ctr">
              <a:buNone/>
            </a:pPr>
            <a:endParaRPr lang="zh-CN" altLang="en-US" sz="6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705" y="1582420"/>
            <a:ext cx="8686800" cy="838200"/>
          </a:xfrm>
        </p:spPr>
        <p:txBody>
          <a:bodyPr>
            <a:normAutofit fontScale="90000"/>
          </a:bodyPr>
          <a:p>
            <a:r>
              <a:rPr lang="en-US" altLang="zh-CN" b="1" dirty="0" smtClean="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 </a:t>
            </a:r>
            <a:r>
              <a:rPr lang="en-US" altLang="zh-CN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cs typeface="+mj-ea"/>
                <a:sym typeface="+mn-ea"/>
              </a:rPr>
              <a:t>   </a:t>
            </a:r>
            <a:r>
              <a:rPr lang="en-US" altLang="zh-CN" sz="60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cs typeface="+mj-ea"/>
                <a:sym typeface="+mn-ea"/>
              </a:rPr>
              <a:t> </a:t>
            </a:r>
            <a:r>
              <a:rPr lang="zh-CN" altLang="en-US" sz="60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cs typeface="+mj-ea"/>
                <a:sym typeface="+mn-ea"/>
              </a:rPr>
              <a:t>生活老师定位</a:t>
            </a:r>
            <a:br>
              <a:rPr lang="zh-CN" altLang="zh-CN" sz="4445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</a:br>
            <a:br>
              <a:rPr lang="zh-CN" altLang="zh-CN" sz="4445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</a:br>
            <a:endParaRPr lang="zh-CN" altLang="en-US" sz="4445"/>
          </a:p>
        </p:txBody>
      </p:sp>
      <p:sp>
        <p:nvSpPr>
          <p:cNvPr id="3" name="内容占位符 2"/>
          <p:cNvSpPr/>
          <p:nvPr>
            <p:ph idx="1"/>
          </p:nvPr>
        </p:nvSpPr>
        <p:spPr>
          <a:xfrm>
            <a:off x="899795" y="2420620"/>
            <a:ext cx="5513705" cy="3992245"/>
          </a:xfrm>
        </p:spPr>
        <p:txBody>
          <a:bodyPr/>
          <a:p>
            <a:pPr marL="0" indent="0">
              <a:buNone/>
            </a:pPr>
            <a:r>
              <a:rPr lang="en-US" altLang="zh-CN" sz="4000" b="1">
                <a:solidFill>
                  <a:srgbClr val="FF0000"/>
                </a:solidFill>
              </a:rPr>
              <a:t>       </a:t>
            </a:r>
            <a:r>
              <a:rPr lang="zh-CN" altLang="en-US" sz="4000" b="1">
                <a:solidFill>
                  <a:srgbClr val="FF0000"/>
                </a:solidFill>
              </a:rPr>
              <a:t>生活服务</a:t>
            </a:r>
            <a:endParaRPr lang="zh-CN" altLang="en-US" sz="4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>
                <a:solidFill>
                  <a:srgbClr val="FF0000"/>
                </a:solidFill>
              </a:rPr>
              <a:t>       </a:t>
            </a:r>
            <a:r>
              <a:rPr lang="zh-CN" altLang="en-US" sz="4000" b="1">
                <a:solidFill>
                  <a:srgbClr val="FF0000"/>
                </a:solidFill>
              </a:rPr>
              <a:t>生活管理</a:t>
            </a:r>
            <a:endParaRPr lang="zh-CN" altLang="en-US" sz="4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>
                <a:solidFill>
                  <a:srgbClr val="FF0000"/>
                </a:solidFill>
              </a:rPr>
              <a:t>       </a:t>
            </a:r>
            <a:r>
              <a:rPr lang="zh-CN" altLang="en-US" sz="4000" b="1">
                <a:solidFill>
                  <a:srgbClr val="FF0000"/>
                </a:solidFill>
              </a:rPr>
              <a:t>生活教育</a:t>
            </a:r>
            <a:endParaRPr lang="zh-CN" altLang="en-US" sz="4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>
                <a:solidFill>
                  <a:srgbClr val="FF0000"/>
                </a:solidFill>
              </a:rPr>
              <a:t>       </a:t>
            </a:r>
            <a:r>
              <a:rPr lang="zh-CN" altLang="en-US" sz="4000" b="1">
                <a:solidFill>
                  <a:srgbClr val="FF0000"/>
                </a:solidFill>
              </a:rPr>
              <a:t>生活德育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6" name="等腰三角形 5"/>
          <p:cNvSpPr/>
          <p:nvPr/>
        </p:nvSpPr>
        <p:spPr>
          <a:xfrm>
            <a:off x="1332230" y="2564765"/>
            <a:ext cx="364490" cy="3575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1332230" y="4725035"/>
            <a:ext cx="364490" cy="3575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1332230" y="3896995"/>
            <a:ext cx="364490" cy="3575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1332230" y="3284855"/>
            <a:ext cx="364490" cy="3575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052830"/>
            <a:ext cx="8248015" cy="4510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4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4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二、工作中注重</a:t>
            </a:r>
            <a:endParaRPr lang="zh-CN" altLang="en-US" sz="4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、理解学生、信任学生、热心帮助、严格管理。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（严中有爱、严中有度）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2.积极言教，更重身教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、了解、关爱我身边的每一位学生。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1460" y="5445125"/>
            <a:ext cx="765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      </a:t>
            </a:r>
            <a:r>
              <a:rPr lang="zh-CN" altLang="en-US" sz="2400">
                <a:solidFill>
                  <a:srgbClr val="FF0000"/>
                </a:solidFill>
              </a:rPr>
              <a:t>人生恶梦的开始，都是因为不知道自己到底要做什么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052830"/>
            <a:ext cx="8248015" cy="40449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4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4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二、工作中注重</a:t>
            </a:r>
            <a:endParaRPr lang="zh-CN" altLang="en-US" sz="4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、提高学生的自理能力，助力教学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、抓学生的行为习惯养成教育，促学生健康成长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1460" y="5445125"/>
            <a:ext cx="765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      </a:t>
            </a:r>
            <a:r>
              <a:rPr lang="zh-CN" altLang="en-US" sz="2400">
                <a:solidFill>
                  <a:srgbClr val="FF0000"/>
                </a:solidFill>
              </a:rPr>
              <a:t>人生恶梦的开始，都是因为不知道自己到底要做什么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1000" y="555625"/>
            <a:ext cx="8458200" cy="4419600"/>
          </a:xfrm>
        </p:spPr>
        <p:txBody>
          <a:bodyPr>
            <a:noAutofit/>
          </a:bodyPr>
          <a:p>
            <a:r>
              <a:rPr lang="en-US" altLang="zh-CN" sz="4000" b="1">
                <a:latin typeface="方正正黑简体" panose="02000000000000000000" charset="-122"/>
                <a:ea typeface="方正正黑简体" panose="02000000000000000000" charset="-122"/>
              </a:rPr>
              <a:t>   </a:t>
            </a:r>
            <a:r>
              <a:rPr lang="zh-CN" altLang="en-US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知识</a:t>
            </a:r>
            <a:r>
              <a:rPr lang="en-US" altLang="zh-CN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+</a:t>
            </a:r>
            <a:endParaRPr lang="en-US" altLang="zh-CN" sz="4000" b="1">
              <a:solidFill>
                <a:srgbClr val="00B050"/>
              </a:solidFill>
              <a:latin typeface="方正正黑简体" panose="02000000000000000000" charset="-122"/>
              <a:ea typeface="方正正黑简体" panose="02000000000000000000" charset="-122"/>
            </a:endParaRPr>
          </a:p>
          <a:p>
            <a:r>
              <a:rPr lang="en-US" altLang="zh-CN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       </a:t>
            </a:r>
            <a:r>
              <a:rPr lang="zh-CN" altLang="en-US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技巧</a:t>
            </a:r>
            <a:r>
              <a:rPr lang="en-US" altLang="zh-CN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+</a:t>
            </a:r>
            <a:endParaRPr lang="en-US" altLang="zh-CN" sz="4000" b="1">
              <a:solidFill>
                <a:srgbClr val="00B050"/>
              </a:solidFill>
              <a:latin typeface="方正正黑简体" panose="02000000000000000000" charset="-122"/>
              <a:ea typeface="方正正黑简体" panose="02000000000000000000" charset="-122"/>
            </a:endParaRPr>
          </a:p>
          <a:p>
            <a:r>
              <a:rPr lang="en-US" altLang="zh-CN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            </a:t>
            </a:r>
            <a:r>
              <a:rPr lang="zh-CN" altLang="en-US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态度</a:t>
            </a:r>
            <a:endParaRPr lang="zh-CN" altLang="en-US" sz="4000" b="1">
              <a:solidFill>
                <a:srgbClr val="00B050"/>
              </a:solidFill>
              <a:latin typeface="方正正黑简体" panose="02000000000000000000" charset="-122"/>
              <a:ea typeface="方正正黑简体" panose="02000000000000000000" charset="-122"/>
            </a:endParaRPr>
          </a:p>
          <a:p>
            <a:r>
              <a:rPr lang="en-US" altLang="zh-CN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                 =</a:t>
            </a:r>
            <a:r>
              <a:rPr lang="zh-CN" altLang="en-US" sz="4000" b="1">
                <a:solidFill>
                  <a:srgbClr val="00B050"/>
                </a:solidFill>
                <a:latin typeface="方正正黑简体" panose="02000000000000000000" charset="-122"/>
                <a:ea typeface="方正正黑简体" panose="02000000000000000000" charset="-122"/>
              </a:rPr>
              <a:t>能力</a:t>
            </a:r>
            <a:endParaRPr lang="zh-CN" altLang="en-US" sz="4000" b="1">
              <a:solidFill>
                <a:srgbClr val="00B050"/>
              </a:solidFill>
              <a:latin typeface="方正正黑简体" panose="02000000000000000000" charset="-122"/>
              <a:ea typeface="方正正黑简体" panose="020000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470</Words>
  <Application>WPS 演示</Application>
  <PresentationFormat>全屏显示(4:3)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3" baseType="lpstr">
      <vt:lpstr>Arial</vt:lpstr>
      <vt:lpstr>宋体</vt:lpstr>
      <vt:lpstr>Wingdings</vt:lpstr>
      <vt:lpstr>Wingdings 2</vt:lpstr>
      <vt:lpstr>方正北魏楷书简体</vt:lpstr>
      <vt:lpstr>隶书</vt:lpstr>
      <vt:lpstr>楷体</vt:lpstr>
      <vt:lpstr>方正正黑简体</vt:lpstr>
      <vt:lpstr>黑体</vt:lpstr>
      <vt:lpstr>Franklin Gothic Book</vt:lpstr>
      <vt:lpstr>微软雅黑</vt:lpstr>
      <vt:lpstr>Arial Unicode MS</vt:lpstr>
      <vt:lpstr>华文楷体</vt:lpstr>
      <vt:lpstr>Franklin Gothic Medium</vt:lpstr>
      <vt:lpstr>Calibri</vt:lpstr>
      <vt:lpstr>等线</vt:lpstr>
      <vt:lpstr>跋涉</vt:lpstr>
      <vt:lpstr>PowerPoint 演示文稿</vt:lpstr>
      <vt:lpstr>PowerPoint 演示文稿</vt:lpstr>
      <vt:lpstr>     生活老师定位 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青少年道德风貌测评的研究</dc:title>
  <dc:creator>Administrator</dc:creator>
  <cp:lastModifiedBy>影子</cp:lastModifiedBy>
  <cp:revision>279</cp:revision>
  <dcterms:created xsi:type="dcterms:W3CDTF">2016-08-30T04:17:00Z</dcterms:created>
  <dcterms:modified xsi:type="dcterms:W3CDTF">2021-10-17T10:14:15Z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KSORubyTemplateID">
    <vt:lpwstr>2</vt:lpwstr>
  </property>
  <property fmtid="{D5CDD505-2E9C-101B-9397-08002B2CF9AE}" pid="4" name="ICV">
    <vt:lpwstr>457C1A728F784FCFB123A14FB07D2E27</vt:lpwstr>
  </property>
</Properties>
</file>