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349" r:id="rId5"/>
    <p:sldId id="350" r:id="rId6"/>
    <p:sldId id="346" r:id="rId7"/>
    <p:sldId id="353" r:id="rId8"/>
    <p:sldId id="375" r:id="rId9"/>
    <p:sldId id="364" r:id="rId10"/>
    <p:sldId id="374" r:id="rId11"/>
    <p:sldId id="347" r:id="rId12"/>
    <p:sldId id="348" r:id="rId13"/>
    <p:sldId id="259" r:id="rId14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0" userDrawn="1">
          <p15:clr>
            <a:srgbClr val="A4A3A4"/>
          </p15:clr>
        </p15:guide>
        <p15:guide id="2" pos="2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9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90" y="-822"/>
      </p:cViewPr>
      <p:guideLst>
        <p:guide orient="horz" pos="1580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816" y="-78"/>
      </p:cViewPr>
      <p:guideLst>
        <p:guide orient="horz" pos="2892"/>
        <p:guide pos="21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95357"/>
            <a:ext cx="2164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数学  一年级  下册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75197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2"/>
          <p:cNvSpPr txBox="1"/>
          <p:nvPr userDrawn="1"/>
        </p:nvSpPr>
        <p:spPr>
          <a:xfrm>
            <a:off x="308588" y="100805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人教版  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数学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一年级  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29067" y="380645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7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</a:t>
              </a:r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入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探究新知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  <a:endParaRPr lang="zh-CN" altLang="en-US" sz="28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5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13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image" Target="../media/image15.png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16.png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4" Type="http://schemas.openxmlformats.org/officeDocument/2006/relationships/slideLayout" Target="../slideLayouts/slideLayout3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7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22864" y="1649826"/>
            <a:ext cx="5112385" cy="991870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解决问题（</a:t>
            </a:r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endParaRPr lang="en-US" altLang="zh-CN" sz="6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2693" y="519703"/>
            <a:ext cx="4224020" cy="68389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20以内的退位减法</a:t>
            </a:r>
            <a:endParaRPr lang="zh-CN" altLang="en-US" sz="4000" b="1" dirty="0">
              <a:solidFill>
                <a:srgbClr val="0050A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231783" y="499405"/>
            <a:ext cx="654821" cy="707886"/>
            <a:chOff x="1306635" y="1384296"/>
            <a:chExt cx="654821" cy="70788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/>
            <p:cNvSpPr txBox="1"/>
            <p:nvPr/>
          </p:nvSpPr>
          <p:spPr>
            <a:xfrm>
              <a:off x="1426236" y="1384296"/>
              <a:ext cx="4427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sz="40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2</a:t>
              </a:r>
              <a:endParaRPr kumimoji="1"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68425" y="2870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23205" y="3523615"/>
            <a:ext cx="3408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/>
              <a:t>授课老师：陈春秀</a:t>
            </a:r>
            <a:endParaRPr lang="zh-CN" altLang="zh-CN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36624" y="3243794"/>
            <a:ext cx="5010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（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1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）苹果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比桃子少多少个呢？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5245" y="3773181"/>
            <a:ext cx="30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13 - 7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0142" y="4357370"/>
            <a:ext cx="3691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答：苹果比桃子少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92125" y="332740"/>
            <a:ext cx="191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拓展练习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4119244" y="3776834"/>
            <a:ext cx="13441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3021964" y="2652993"/>
            <a:ext cx="12339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1"/>
          <p:cNvSpPr txBox="1"/>
          <p:nvPr/>
        </p:nvSpPr>
        <p:spPr>
          <a:xfrm>
            <a:off x="1047750" y="2583394"/>
            <a:ext cx="9607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4"/>
          <p:cNvSpPr txBox="1"/>
          <p:nvPr/>
        </p:nvSpPr>
        <p:spPr>
          <a:xfrm>
            <a:off x="5071745" y="2652609"/>
            <a:ext cx="9505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5"/>
          <p:cNvSpPr txBox="1"/>
          <p:nvPr/>
        </p:nvSpPr>
        <p:spPr>
          <a:xfrm>
            <a:off x="7082790" y="2653244"/>
            <a:ext cx="7531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t="1704" r="12870" b="42516"/>
          <a:stretch>
            <a:fillRect/>
          </a:stretch>
        </p:blipFill>
        <p:spPr bwMode="auto">
          <a:xfrm>
            <a:off x="842294" y="1515324"/>
            <a:ext cx="1165925" cy="10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5" t="11009" r="12210" b="40313"/>
          <a:stretch>
            <a:fillRect/>
          </a:stretch>
        </p:blipFill>
        <p:spPr bwMode="auto">
          <a:xfrm>
            <a:off x="2763048" y="1521005"/>
            <a:ext cx="1492722" cy="10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8071" r="53099" b="24992"/>
          <a:stretch>
            <a:fillRect/>
          </a:stretch>
        </p:blipFill>
        <p:spPr bwMode="auto">
          <a:xfrm>
            <a:off x="4741647" y="1514054"/>
            <a:ext cx="1391139" cy="112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r="32537" b="51333"/>
          <a:stretch>
            <a:fillRect/>
          </a:stretch>
        </p:blipFill>
        <p:spPr bwMode="auto">
          <a:xfrm>
            <a:off x="6543342" y="1399200"/>
            <a:ext cx="1575899" cy="118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15035" y="1123315"/>
            <a:ext cx="755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/>
              <a:t>草莓</a:t>
            </a:r>
            <a:r>
              <a:rPr lang="en-US" altLang="zh-CN" sz="2400" b="1"/>
              <a:t>                    </a:t>
            </a:r>
            <a:r>
              <a:rPr lang="zh-CN" altLang="en-US" sz="2400" b="1"/>
              <a:t>桃子</a:t>
            </a:r>
            <a:r>
              <a:rPr lang="en-US" altLang="zh-CN" sz="2400" b="1"/>
              <a:t>                       </a:t>
            </a:r>
            <a:r>
              <a:rPr lang="zh-CN" altLang="en-US" sz="2400" b="1"/>
              <a:t>苹果</a:t>
            </a:r>
            <a:r>
              <a:rPr lang="en-US" altLang="zh-CN" sz="2400" b="1"/>
              <a:t>                  </a:t>
            </a:r>
            <a:r>
              <a:rPr lang="zh-CN" altLang="en-US" sz="2400" b="1"/>
              <a:t>西瓜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3190240" y="454660"/>
            <a:ext cx="498475" cy="114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905635" y="2978148"/>
            <a:ext cx="5010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（</a:t>
            </a:r>
            <a:r>
              <a:rPr lang="en-US" altLang="zh-CN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2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）桃子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比西瓜多多少个呢？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5245" y="3521721"/>
            <a:ext cx="1761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13 - 5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6073" y="4105910"/>
            <a:ext cx="3691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答：桃子比西瓜多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4122420" y="3525150"/>
            <a:ext cx="1287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3021964" y="2424393"/>
            <a:ext cx="12339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1"/>
          <p:cNvSpPr txBox="1"/>
          <p:nvPr/>
        </p:nvSpPr>
        <p:spPr>
          <a:xfrm>
            <a:off x="944880" y="2424644"/>
            <a:ext cx="9607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4"/>
          <p:cNvSpPr txBox="1"/>
          <p:nvPr/>
        </p:nvSpPr>
        <p:spPr>
          <a:xfrm>
            <a:off x="5071745" y="2424009"/>
            <a:ext cx="95059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5"/>
          <p:cNvSpPr txBox="1"/>
          <p:nvPr/>
        </p:nvSpPr>
        <p:spPr>
          <a:xfrm>
            <a:off x="7082790" y="2424644"/>
            <a:ext cx="7531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5" t="1704" r="12870" b="42516"/>
          <a:stretch>
            <a:fillRect/>
          </a:stretch>
        </p:blipFill>
        <p:spPr bwMode="auto">
          <a:xfrm>
            <a:off x="842294" y="1286724"/>
            <a:ext cx="1165925" cy="106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5" t="11009" r="12210" b="40313"/>
          <a:stretch>
            <a:fillRect/>
          </a:stretch>
        </p:blipFill>
        <p:spPr bwMode="auto">
          <a:xfrm>
            <a:off x="2763048" y="1292405"/>
            <a:ext cx="1492722" cy="10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8071" r="53099" b="24992"/>
          <a:stretch>
            <a:fillRect/>
          </a:stretch>
        </p:blipFill>
        <p:spPr bwMode="auto">
          <a:xfrm>
            <a:off x="4741647" y="1285454"/>
            <a:ext cx="1391139" cy="112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r="32537" b="51333"/>
          <a:stretch>
            <a:fillRect/>
          </a:stretch>
        </p:blipFill>
        <p:spPr bwMode="auto">
          <a:xfrm>
            <a:off x="6543342" y="1170600"/>
            <a:ext cx="1575899" cy="118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42010" y="762000"/>
            <a:ext cx="7552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/>
              <a:t>草莓</a:t>
            </a:r>
            <a:r>
              <a:rPr lang="en-US" altLang="zh-CN" sz="2400" b="1"/>
              <a:t>                      </a:t>
            </a:r>
            <a:r>
              <a:rPr lang="zh-CN" altLang="en-US" sz="2400" b="1"/>
              <a:t>桃子</a:t>
            </a:r>
            <a:r>
              <a:rPr lang="en-US" altLang="zh-CN" sz="2400" b="1"/>
              <a:t>                     </a:t>
            </a:r>
            <a:r>
              <a:rPr lang="zh-CN" altLang="en-US" sz="2400" b="1"/>
              <a:t>苹果</a:t>
            </a:r>
            <a:r>
              <a:rPr lang="en-US" altLang="zh-CN" sz="2400" b="1"/>
              <a:t>                  </a:t>
            </a:r>
            <a:r>
              <a:rPr lang="zh-CN" altLang="en-US" sz="2400" b="1"/>
              <a:t>西瓜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46317" y="664957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96010" y="1966595"/>
            <a:ext cx="64077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在解决多多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少、少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多少的问题时，就是在求相差多少，用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减法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计算。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9" name="Picture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9775" y="2362200"/>
            <a:ext cx="74295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" name="Picture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4153" y="2365058"/>
            <a:ext cx="74295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" name="Picture 5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96453" y="2361883"/>
            <a:ext cx="741362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40" name="Picture 5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4568" y="1425258"/>
            <a:ext cx="403225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" name="Picture 5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9228" y="2363470"/>
            <a:ext cx="74295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Picture 5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17888" y="2365058"/>
            <a:ext cx="741362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" name="Picture 5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87818" y="1425258"/>
            <a:ext cx="403225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" name="Picture 5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1068" y="1445895"/>
            <a:ext cx="403225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" name="Picture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03843" y="1434783"/>
            <a:ext cx="403225" cy="51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" name="Picture 5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115" y="2936875"/>
            <a:ext cx="742950" cy="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" name="Picture 5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0603" y="3629025"/>
            <a:ext cx="741362" cy="858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" name="Picture 5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81103" y="3071813"/>
            <a:ext cx="403225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" name="Picture 5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65078" y="3836988"/>
            <a:ext cx="403225" cy="5111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6" name="直接连接符 95"/>
          <p:cNvCxnSpPr/>
          <p:nvPr/>
        </p:nvCxnSpPr>
        <p:spPr>
          <a:xfrm>
            <a:off x="1178243" y="1952308"/>
            <a:ext cx="0" cy="44132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756093" y="1984058"/>
            <a:ext cx="0" cy="44291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2392680" y="2028508"/>
            <a:ext cx="0" cy="44291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005455" y="2034858"/>
            <a:ext cx="0" cy="44291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矩形 14"/>
          <p:cNvSpPr/>
          <p:nvPr>
            <p:custDataLst>
              <p:tags r:id="rId17"/>
            </p:custDataLst>
          </p:nvPr>
        </p:nvSpPr>
        <p:spPr>
          <a:xfrm>
            <a:off x="761048" y="691515"/>
            <a:ext cx="30575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比一比，说一说。</a:t>
            </a:r>
            <a:endParaRPr lang="zh-CN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Picture 5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39398" y="1144588"/>
            <a:ext cx="403225" cy="50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5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0815" y="1755775"/>
            <a:ext cx="742950" cy="860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932170" y="1215390"/>
            <a:ext cx="2874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有</a:t>
            </a:r>
            <a:r>
              <a:rPr lang="en-US" altLang="zh-CN" sz="2800" b="1"/>
              <a:t>(           )</a:t>
            </a:r>
            <a:r>
              <a:rPr lang="zh-CN" altLang="zh-CN" sz="2800" b="1"/>
              <a:t>个</a:t>
            </a:r>
            <a:endParaRPr lang="zh-CN" altLang="zh-CN" sz="2800" b="1"/>
          </a:p>
        </p:txBody>
      </p:sp>
      <p:sp>
        <p:nvSpPr>
          <p:cNvPr id="11" name="文本框 10"/>
          <p:cNvSpPr txBox="1"/>
          <p:nvPr/>
        </p:nvSpPr>
        <p:spPr>
          <a:xfrm>
            <a:off x="5932170" y="1973580"/>
            <a:ext cx="2704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有</a:t>
            </a:r>
            <a:r>
              <a:rPr lang="en-US" altLang="zh-CN" sz="2800" b="1">
                <a:sym typeface="+mn-ea"/>
              </a:rPr>
              <a:t>(           )</a:t>
            </a:r>
            <a:r>
              <a:rPr lang="zh-CN" altLang="zh-CN" sz="2800" b="1">
                <a:sym typeface="+mn-ea"/>
              </a:rPr>
              <a:t>个</a:t>
            </a:r>
            <a:endParaRPr lang="zh-CN" altLang="zh-CN" sz="2800" b="1"/>
          </a:p>
          <a:p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5596890" y="3059430"/>
            <a:ext cx="343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比</a:t>
            </a:r>
            <a:r>
              <a:rPr lang="en-US" altLang="zh-CN" sz="2800" b="1"/>
              <a:t>         </a:t>
            </a:r>
            <a:r>
              <a:rPr lang="zh-CN" altLang="en-US" sz="2800" b="1"/>
              <a:t>多（</a:t>
            </a:r>
            <a:r>
              <a:rPr lang="en-US" altLang="zh-CN" sz="2800" b="1"/>
              <a:t>     </a:t>
            </a:r>
            <a:r>
              <a:rPr lang="zh-CN" altLang="en-US" sz="2800" b="1"/>
              <a:t>）个</a:t>
            </a:r>
            <a:endParaRPr lang="zh-CN" altLang="en-US" sz="2800" b="1"/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5596890" y="3837305"/>
            <a:ext cx="3437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比</a:t>
            </a:r>
            <a:r>
              <a:rPr lang="en-US" altLang="zh-CN" sz="2800" b="1"/>
              <a:t>         </a:t>
            </a:r>
            <a:r>
              <a:rPr lang="zh-CN" altLang="en-US" sz="2800" b="1"/>
              <a:t>少（</a:t>
            </a:r>
            <a:r>
              <a:rPr lang="en-US" altLang="zh-CN" sz="2800" b="1"/>
              <a:t>     </a:t>
            </a:r>
            <a:r>
              <a:rPr lang="zh-CN" altLang="en-US" sz="2800" b="1"/>
              <a:t>）个</a:t>
            </a:r>
            <a:endParaRPr lang="zh-CN" altLang="en-US" sz="2800" b="1"/>
          </a:p>
        </p:txBody>
      </p:sp>
      <p:sp>
        <p:nvSpPr>
          <p:cNvPr id="8" name="左大括号 7"/>
          <p:cNvSpPr/>
          <p:nvPr/>
        </p:nvSpPr>
        <p:spPr>
          <a:xfrm rot="16200000">
            <a:off x="1955165" y="2327275"/>
            <a:ext cx="219075" cy="1826895"/>
          </a:xfrm>
          <a:prstGeom prst="leftBrace">
            <a:avLst>
              <a:gd name="adj1" fmla="val 73691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左大括号 1"/>
          <p:cNvSpPr/>
          <p:nvPr/>
        </p:nvSpPr>
        <p:spPr>
          <a:xfrm rot="16200000">
            <a:off x="3772535" y="2803525"/>
            <a:ext cx="208280" cy="885190"/>
          </a:xfrm>
          <a:prstGeom prst="leftBrace">
            <a:avLst>
              <a:gd name="adj1" fmla="val 73691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19200" y="3376930"/>
            <a:ext cx="16186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同样多的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3130" y="3376930"/>
            <a:ext cx="10267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多的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05600" y="1233805"/>
            <a:ext cx="50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4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98945" y="2094230"/>
            <a:ext cx="50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5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07605" y="3121025"/>
            <a:ext cx="50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40625" y="3954145"/>
            <a:ext cx="509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77410" y="1233805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(1)</a:t>
            </a:r>
            <a:endParaRPr lang="en-US" altLang="zh-CN" sz="3200"/>
          </a:p>
        </p:txBody>
      </p:sp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4572635" y="2482850"/>
            <a:ext cx="83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(2)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8" grpId="0" animBg="1"/>
      <p:bldP spid="39" grpId="0"/>
      <p:bldP spid="8" grpId="1" animBg="1"/>
      <p:bldP spid="39" grpId="1"/>
      <p:bldP spid="2" grpId="0" animBg="1"/>
      <p:bldP spid="4" grpId="0"/>
      <p:bldP spid="2" grpId="1" animBg="1"/>
      <p:bldP spid="4" grpId="1"/>
      <p:bldP spid="10" grpId="0"/>
      <p:bldP spid="10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755" y="1586865"/>
            <a:ext cx="4618355" cy="2764790"/>
          </a:xfrm>
          <a:prstGeom prst="rect">
            <a:avLst/>
          </a:prstGeom>
        </p:spPr>
      </p:pic>
      <p:sp>
        <p:nvSpPr>
          <p:cNvPr id="8" name="圆角矩形标注 7"/>
          <p:cNvSpPr/>
          <p:nvPr>
            <p:custDataLst>
              <p:tags r:id="rId3"/>
            </p:custDataLst>
          </p:nvPr>
        </p:nvSpPr>
        <p:spPr>
          <a:xfrm>
            <a:off x="335915" y="1073784"/>
            <a:ext cx="2282190" cy="513080"/>
          </a:xfrm>
          <a:prstGeom prst="wedgeRoundRectCallout">
            <a:avLst>
              <a:gd name="adj1" fmla="val 69960"/>
              <a:gd name="adj2" fmla="val 491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我套中了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圆角矩形标注 8"/>
          <p:cNvSpPr/>
          <p:nvPr>
            <p:custDataLst>
              <p:tags r:id="rId4"/>
            </p:custDataLst>
          </p:nvPr>
        </p:nvSpPr>
        <p:spPr>
          <a:xfrm>
            <a:off x="4827996" y="1073937"/>
            <a:ext cx="2488565" cy="513080"/>
          </a:xfrm>
          <a:prstGeom prst="wedgeRoundRectCallout">
            <a:avLst>
              <a:gd name="adj1" fmla="val -45209"/>
              <a:gd name="adj2" fmla="val 851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我套中了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个。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143"/>
          <p:cNvSpPr txBox="1"/>
          <p:nvPr>
            <p:custDataLst>
              <p:tags r:id="rId5"/>
            </p:custDataLst>
          </p:nvPr>
        </p:nvSpPr>
        <p:spPr>
          <a:xfrm>
            <a:off x="4941570" y="2164715"/>
            <a:ext cx="1066800" cy="642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小华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11" name="文本框 9"/>
          <p:cNvSpPr txBox="1"/>
          <p:nvPr>
            <p:custDataLst>
              <p:tags r:id="rId6"/>
            </p:custDataLst>
          </p:nvPr>
        </p:nvSpPr>
        <p:spPr>
          <a:xfrm>
            <a:off x="4690401" y="3586667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小华比小雪多套中多少个？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3"/>
          <p:cNvSpPr txBox="1"/>
          <p:nvPr/>
        </p:nvSpPr>
        <p:spPr>
          <a:xfrm>
            <a:off x="3830955" y="523875"/>
            <a:ext cx="5051425" cy="4528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小组讨论：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1.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先和同桌想一想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，说一说。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①谁和谁比?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②谁的多,谁的少?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2.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再和小组画一画，摆一摆，小组代表说说你们的发现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?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3.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最后独立列一列，算一算。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16560" y="767080"/>
            <a:ext cx="1995805" cy="5022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16560" y="1925320"/>
            <a:ext cx="3296920" cy="1725930"/>
          </a:xfrm>
          <a:prstGeom prst="rect">
            <a:avLst/>
          </a:prstGeom>
        </p:spPr>
        <p:txBody>
          <a:bodyPr wrap="square">
            <a:noAutofit/>
          </a:bodyPr>
          <a:p>
            <a:pPr indent="0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信息：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小华套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中了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  小雪套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中了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7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个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16817" y="3293090"/>
            <a:ext cx="3297194" cy="127317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问题：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小华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比小雪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多套 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中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多少个？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3"/>
            </p:custDataLst>
          </p:nvPr>
        </p:nvSpPr>
        <p:spPr>
          <a:xfrm>
            <a:off x="220345" y="1925320"/>
            <a:ext cx="3202305" cy="2640965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8880" y="3695065"/>
            <a:ext cx="1298575" cy="1280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09247" y="3621920"/>
            <a:ext cx="1796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12 - 7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7741" y="4192809"/>
            <a:ext cx="46526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答：小雪比小华少套中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个。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143"/>
          <p:cNvSpPr txBox="1"/>
          <p:nvPr/>
        </p:nvSpPr>
        <p:spPr>
          <a:xfrm>
            <a:off x="943969" y="1019473"/>
            <a:ext cx="57152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思考：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小雪比小华少套中多少个</a:t>
            </a:r>
            <a:r>
              <a:rPr lang="zh-CN" altLang="en-US" sz="2800" b="1" dirty="0" smtClean="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？</a:t>
            </a:r>
            <a:endParaRPr lang="zh-CN" altLang="en-US" sz="2800" b="1" dirty="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30" name="文本框 4"/>
          <p:cNvSpPr txBox="1"/>
          <p:nvPr/>
        </p:nvSpPr>
        <p:spPr>
          <a:xfrm>
            <a:off x="4605413" y="3630810"/>
            <a:ext cx="13134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44558" y="238604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小雪：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936567" y="307903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小华：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2131373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2526343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2912423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3307393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8"/>
            </p:custDataLst>
          </p:nvPr>
        </p:nvSpPr>
        <p:spPr>
          <a:xfrm>
            <a:off x="3686488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9"/>
            </p:custDataLst>
          </p:nvPr>
        </p:nvSpPr>
        <p:spPr>
          <a:xfrm>
            <a:off x="4081458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0"/>
            </p:custDataLst>
          </p:nvPr>
        </p:nvSpPr>
        <p:spPr>
          <a:xfrm>
            <a:off x="4467538" y="24825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1"/>
            </p:custDataLst>
          </p:nvPr>
        </p:nvSpPr>
        <p:spPr>
          <a:xfrm>
            <a:off x="2092267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12"/>
            </p:custDataLst>
          </p:nvPr>
        </p:nvSpPr>
        <p:spPr>
          <a:xfrm>
            <a:off x="2487237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3"/>
            </p:custDataLst>
          </p:nvPr>
        </p:nvSpPr>
        <p:spPr>
          <a:xfrm>
            <a:off x="2873317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4"/>
            </p:custDataLst>
          </p:nvPr>
        </p:nvSpPr>
        <p:spPr>
          <a:xfrm>
            <a:off x="3268287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5"/>
            </p:custDataLst>
          </p:nvPr>
        </p:nvSpPr>
        <p:spPr>
          <a:xfrm>
            <a:off x="364738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16"/>
            </p:custDataLst>
          </p:nvPr>
        </p:nvSpPr>
        <p:spPr>
          <a:xfrm>
            <a:off x="404235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17"/>
            </p:custDataLst>
          </p:nvPr>
        </p:nvSpPr>
        <p:spPr>
          <a:xfrm>
            <a:off x="442843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8"/>
            </p:custDataLst>
          </p:nvPr>
        </p:nvSpPr>
        <p:spPr>
          <a:xfrm>
            <a:off x="521202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19"/>
            </p:custDataLst>
          </p:nvPr>
        </p:nvSpPr>
        <p:spPr>
          <a:xfrm>
            <a:off x="561207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20"/>
            </p:custDataLst>
          </p:nvPr>
        </p:nvSpPr>
        <p:spPr>
          <a:xfrm>
            <a:off x="600704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21"/>
            </p:custDataLst>
          </p:nvPr>
        </p:nvSpPr>
        <p:spPr>
          <a:xfrm>
            <a:off x="6369627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>
            <p:custDataLst>
              <p:tags r:id="rId22"/>
            </p:custDataLst>
          </p:nvPr>
        </p:nvSpPr>
        <p:spPr>
          <a:xfrm>
            <a:off x="6788092" y="31755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左大括号 40"/>
          <p:cNvSpPr/>
          <p:nvPr/>
        </p:nvSpPr>
        <p:spPr>
          <a:xfrm rot="16200000" flipH="1">
            <a:off x="3318510" y="1022985"/>
            <a:ext cx="267970" cy="2619375"/>
          </a:xfrm>
          <a:prstGeom prst="leftBrace">
            <a:avLst>
              <a:gd name="adj1" fmla="val 73691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3"/>
            </p:custDataLst>
          </p:nvPr>
        </p:nvCxnSpPr>
        <p:spPr>
          <a:xfrm>
            <a:off x="4963737" y="2202010"/>
            <a:ext cx="0" cy="131961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左大括号 52"/>
          <p:cNvSpPr/>
          <p:nvPr/>
        </p:nvSpPr>
        <p:spPr>
          <a:xfrm rot="16200000" flipH="1">
            <a:off x="5945505" y="1318260"/>
            <a:ext cx="267970" cy="2060575"/>
          </a:xfrm>
          <a:prstGeom prst="leftBrace">
            <a:avLst>
              <a:gd name="adj1" fmla="val 73691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863408" y="1816418"/>
            <a:ext cx="2925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小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雪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和小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华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一样多的</a:t>
            </a:r>
            <a:endParaRPr lang="zh-CN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1" name="矩形 42"/>
          <p:cNvSpPr/>
          <p:nvPr/>
        </p:nvSpPr>
        <p:spPr>
          <a:xfrm>
            <a:off x="5165090" y="1817017"/>
            <a:ext cx="2421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小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雪比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小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华少</a:t>
            </a:r>
            <a:r>
              <a:rPr lang="zh-CN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  <p:bldP spid="56" grpId="0"/>
      <p:bldP spid="41" grpId="1" animBg="1"/>
      <p:bldP spid="56" grpId="1"/>
      <p:bldP spid="12321" grpId="0"/>
      <p:bldP spid="53" grpId="0" animBg="1"/>
      <p:bldP spid="12321" grpId="1"/>
      <p:bldP spid="53" grpId="1" animBg="1"/>
      <p:bldP spid="5" grpId="0"/>
      <p:bldP spid="30" grpId="0"/>
      <p:bldP spid="5" grpId="1"/>
      <p:bldP spid="30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995741" y="2113237"/>
            <a:ext cx="0" cy="122961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936625" y="904240"/>
            <a:ext cx="458343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小华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比小雪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多套中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多少个？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0900" y="1431925"/>
            <a:ext cx="4760595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小雪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比小华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少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套中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多少个？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52850" y="3365500"/>
            <a:ext cx="1449070" cy="460375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整体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4558" y="214093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小雪：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6567" y="285043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小华：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31373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526343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12423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307393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3686488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081458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467538" y="2253965"/>
            <a:ext cx="321945" cy="328930"/>
          </a:xfrm>
          <a:prstGeom prst="ellipse">
            <a:avLst/>
          </a:prstGeom>
          <a:solidFill>
            <a:srgbClr val="FF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092267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2487237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873317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3268287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64738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04235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42843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21202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61207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00704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369627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788092" y="2946950"/>
            <a:ext cx="321945" cy="328930"/>
          </a:xfrm>
          <a:prstGeom prst="ellipse">
            <a:avLst/>
          </a:prstGeom>
          <a:solidFill>
            <a:schemeClr val="accent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27910" y="2470150"/>
            <a:ext cx="1625600" cy="476885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txBody>
          <a:bodyPr wrap="square" rtlCol="0">
            <a:no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同样多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796915" y="976630"/>
            <a:ext cx="28257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12-7=5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（个）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sp>
        <p:nvSpPr>
          <p:cNvPr id="54" name="文本框 53"/>
          <p:cNvSpPr txBox="1"/>
          <p:nvPr/>
        </p:nvSpPr>
        <p:spPr>
          <a:xfrm>
            <a:off x="5796915" y="1431925"/>
            <a:ext cx="282575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12-7=5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（个）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endParaRPr lang="zh-CN" altLang="en-US" sz="2800"/>
          </a:p>
        </p:txBody>
      </p:sp>
      <p:sp>
        <p:nvSpPr>
          <p:cNvPr id="55" name="流程图: 可选过程 54"/>
          <p:cNvSpPr/>
          <p:nvPr/>
        </p:nvSpPr>
        <p:spPr>
          <a:xfrm>
            <a:off x="5319395" y="2258060"/>
            <a:ext cx="1816735" cy="527050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588000" y="2470150"/>
            <a:ext cx="1449070" cy="460375"/>
          </a:xfrm>
          <a:prstGeom prst="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相差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42" grpId="0"/>
      <p:bldP spid="54" grpId="0"/>
      <p:bldP spid="42" grpId="1"/>
      <p:bldP spid="54" grpId="1"/>
      <p:bldP spid="9" grpId="0"/>
      <p:bldP spid="10" grpId="0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9" grpId="1"/>
      <p:bldP spid="10" grpId="1"/>
      <p:bldP spid="16" grpId="1" animBg="1"/>
      <p:bldP spid="19" grpId="1" animBg="1"/>
      <p:bldP spid="21" grpId="1" animBg="1"/>
      <p:bldP spid="22" grpId="1" animBg="1"/>
      <p:bldP spid="23" grpId="1" animBg="1"/>
      <p:bldP spid="24" grpId="1" animBg="1"/>
      <p:bldP spid="25" grpId="1" animBg="1"/>
      <p:bldP spid="26" grpId="1" animBg="1"/>
      <p:bldP spid="27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7" grpId="1" animBg="1"/>
      <p:bldP spid="38" grpId="1" animBg="1"/>
      <p:bldP spid="39" grpId="1" animBg="1"/>
      <p:bldP spid="40" grpId="1" animBg="1"/>
      <p:bldP spid="41" grpId="1" animBg="1"/>
      <p:bldP spid="55" grpId="0" animBg="1"/>
      <p:bldP spid="55" grpId="1" animBg="1"/>
      <p:bldP spid="14" grpId="0" bldLvl="0" animBg="1"/>
      <p:bldP spid="14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3865" y="1360805"/>
            <a:ext cx="2806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1.我会判断。</a:t>
            </a:r>
            <a:endParaRPr lang="zh-CN" altLang="en-US" sz="2800"/>
          </a:p>
        </p:txBody>
      </p:sp>
      <p:pic>
        <p:nvPicPr>
          <p:cNvPr id="1073742922" name="图片 1073742921" descr="说明: 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31640" y="792480"/>
            <a:ext cx="4912360" cy="3888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39700" y="2837815"/>
            <a:ext cx="41097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ea typeface="宋体" panose="02010600030101010101" pitchFamily="2" charset="-122"/>
              </a:rPr>
              <a:t>小芳说：我比小龙多18朵。小芳说得对吗？</a:t>
            </a:r>
            <a:endParaRPr lang="zh-CN" altLang="en-US" sz="2800" b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3890" y="409575"/>
            <a:ext cx="310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8980" y="1750695"/>
            <a:ext cx="802513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zh-CN" sz="2800" b="1" dirty="0" smtClean="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小林家养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15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只兔和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只羊。兔比羊多多少只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？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羊比兔少多少只？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12085" y="3293718"/>
            <a:ext cx="163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15 - 9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1420" y="4218898"/>
            <a:ext cx="543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答：兔比羊多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只，羊比兔少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只。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342765" y="3293718"/>
            <a:ext cx="140559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（只）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9266" name="组合 139265"/>
          <p:cNvGrpSpPr/>
          <p:nvPr/>
        </p:nvGrpSpPr>
        <p:grpSpPr>
          <a:xfrm>
            <a:off x="7028260" y="-20240"/>
            <a:ext cx="972740" cy="972740"/>
            <a:chOff x="4558" y="74"/>
            <a:chExt cx="817" cy="817"/>
          </a:xfrm>
        </p:grpSpPr>
        <p:pic>
          <p:nvPicPr>
            <p:cNvPr id="139267" name="Picture 7" descr="Golden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58" y="74"/>
              <a:ext cx="817" cy="8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9268" name="矩形 139267"/>
            <p:cNvSpPr/>
            <p:nvPr/>
          </p:nvSpPr>
          <p:spPr>
            <a:xfrm>
              <a:off x="4604" y="391"/>
              <a:ext cx="723" cy="272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 fontScale="50000"/>
            </a:bodyPr>
            <a:p>
              <a:pPr algn="ctr"/>
              <a:r>
                <a:rPr lang="zh-CN" altLang="en-US" sz="2700" b="1">
                  <a:ln w="9525" cap="flat" cmpd="sng">
                    <a:solidFill>
                      <a:schemeClr val="tx2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accent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基础知识</a:t>
              </a:r>
              <a:endParaRPr lang="zh-CN" altLang="en-US" sz="2700" b="1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9269" name="文本框 139268"/>
          <p:cNvSpPr txBox="1"/>
          <p:nvPr/>
        </p:nvSpPr>
        <p:spPr>
          <a:xfrm>
            <a:off x="1385888" y="1671161"/>
            <a:ext cx="5184140" cy="5988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300" dirty="0">
                <a:latin typeface="Arial" panose="020B0604020202020204" pitchFamily="34" charset="0"/>
              </a:rPr>
              <a:t>         </a:t>
            </a:r>
            <a:r>
              <a:rPr lang="zh-CN" altLang="en-US" sz="3300" dirty="0">
                <a:latin typeface="Arial" panose="020B0604020202020204" pitchFamily="34" charset="0"/>
              </a:rPr>
              <a:t>画      比     少</a:t>
            </a:r>
            <a:r>
              <a:rPr lang="zh-CN" altLang="en-US" sz="3300">
                <a:latin typeface="Arial" panose="020B0604020202020204" pitchFamily="34" charset="0"/>
              </a:rPr>
              <a:t> </a:t>
            </a:r>
            <a:r>
              <a:rPr lang="en-US" altLang="zh-CN" sz="3300">
                <a:latin typeface="Arial" panose="020B0604020202020204" pitchFamily="34" charset="0"/>
              </a:rPr>
              <a:t>4 </a:t>
            </a:r>
            <a:r>
              <a:rPr lang="zh-CN" altLang="en-US" sz="3300" dirty="0">
                <a:latin typeface="Arial" panose="020B0604020202020204" pitchFamily="34" charset="0"/>
              </a:rPr>
              <a:t>个。 </a:t>
            </a:r>
            <a:endParaRPr lang="zh-CN" altLang="en-US" sz="3300" dirty="0">
              <a:latin typeface="Arial" panose="020B0604020202020204" pitchFamily="34" charset="0"/>
            </a:endParaRPr>
          </a:p>
        </p:txBody>
      </p:sp>
      <p:sp>
        <p:nvSpPr>
          <p:cNvPr id="139270" name="五角星 139269"/>
          <p:cNvSpPr/>
          <p:nvPr/>
        </p:nvSpPr>
        <p:spPr>
          <a:xfrm>
            <a:off x="3059906" y="1581865"/>
            <a:ext cx="539354" cy="540544"/>
          </a:xfrm>
          <a:prstGeom prst="star5">
            <a:avLst/>
          </a:prstGeom>
          <a:solidFill>
            <a:schemeClr val="accent1">
              <a:alpha val="0"/>
            </a:schemeClr>
          </a:solidFill>
          <a:ln w="2540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9271" name="矩形 139270"/>
          <p:cNvSpPr/>
          <p:nvPr/>
        </p:nvSpPr>
        <p:spPr>
          <a:xfrm>
            <a:off x="4086225" y="1636634"/>
            <a:ext cx="540544" cy="53935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72" name="矩形 139271"/>
          <p:cNvSpPr/>
          <p:nvPr/>
        </p:nvSpPr>
        <p:spPr>
          <a:xfrm>
            <a:off x="2574131" y="2771299"/>
            <a:ext cx="378619" cy="37742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73" name="矩形 139272"/>
          <p:cNvSpPr/>
          <p:nvPr/>
        </p:nvSpPr>
        <p:spPr>
          <a:xfrm>
            <a:off x="3059906" y="2771299"/>
            <a:ext cx="378619" cy="37742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74" name="矩形 139273"/>
          <p:cNvSpPr/>
          <p:nvPr/>
        </p:nvSpPr>
        <p:spPr>
          <a:xfrm>
            <a:off x="3546872" y="2771299"/>
            <a:ext cx="378619" cy="37742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75" name="矩形 139274"/>
          <p:cNvSpPr/>
          <p:nvPr/>
        </p:nvSpPr>
        <p:spPr>
          <a:xfrm>
            <a:off x="4032647" y="2771299"/>
            <a:ext cx="378619" cy="37742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76" name="矩形 139275"/>
          <p:cNvSpPr/>
          <p:nvPr/>
        </p:nvSpPr>
        <p:spPr>
          <a:xfrm>
            <a:off x="4518422" y="2771299"/>
            <a:ext cx="378619" cy="37742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77" name="直接连接符 139276"/>
          <p:cNvSpPr/>
          <p:nvPr/>
        </p:nvSpPr>
        <p:spPr>
          <a:xfrm>
            <a:off x="2519363" y="4336971"/>
            <a:ext cx="3024188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9278" name="五角星 139277"/>
          <p:cNvSpPr/>
          <p:nvPr/>
        </p:nvSpPr>
        <p:spPr>
          <a:xfrm>
            <a:off x="2574131" y="3796427"/>
            <a:ext cx="378619" cy="377428"/>
          </a:xfrm>
          <a:prstGeom prst="star5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279" name="五角星 139278"/>
          <p:cNvSpPr/>
          <p:nvPr/>
        </p:nvSpPr>
        <p:spPr>
          <a:xfrm>
            <a:off x="3058716" y="3796427"/>
            <a:ext cx="378619" cy="377428"/>
          </a:xfrm>
          <a:prstGeom prst="star5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280" name="五角星 139279"/>
          <p:cNvSpPr/>
          <p:nvPr/>
        </p:nvSpPr>
        <p:spPr>
          <a:xfrm>
            <a:off x="3546872" y="3796427"/>
            <a:ext cx="378619" cy="377428"/>
          </a:xfrm>
          <a:prstGeom prst="star5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281" name="五角星 139280"/>
          <p:cNvSpPr/>
          <p:nvPr/>
        </p:nvSpPr>
        <p:spPr>
          <a:xfrm>
            <a:off x="4031456" y="3796427"/>
            <a:ext cx="378619" cy="377428"/>
          </a:xfrm>
          <a:prstGeom prst="star5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282" name="五角星 139281"/>
          <p:cNvSpPr/>
          <p:nvPr/>
        </p:nvSpPr>
        <p:spPr>
          <a:xfrm>
            <a:off x="4518422" y="3796427"/>
            <a:ext cx="378619" cy="377428"/>
          </a:xfrm>
          <a:prstGeom prst="star5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283" name="五角星 139282"/>
          <p:cNvSpPr/>
          <p:nvPr/>
        </p:nvSpPr>
        <p:spPr>
          <a:xfrm>
            <a:off x="5003006" y="3796427"/>
            <a:ext cx="378619" cy="377428"/>
          </a:xfrm>
          <a:prstGeom prst="star5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135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9284" name="矩形 139283"/>
          <p:cNvSpPr/>
          <p:nvPr/>
        </p:nvSpPr>
        <p:spPr>
          <a:xfrm>
            <a:off x="5003006" y="2770108"/>
            <a:ext cx="378619" cy="37742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85" name="矩形 139284"/>
          <p:cNvSpPr/>
          <p:nvPr/>
        </p:nvSpPr>
        <p:spPr>
          <a:xfrm>
            <a:off x="5488781" y="2770108"/>
            <a:ext cx="378619" cy="37742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86" name="矩形 139285"/>
          <p:cNvSpPr/>
          <p:nvPr/>
        </p:nvSpPr>
        <p:spPr>
          <a:xfrm>
            <a:off x="5975747" y="2770108"/>
            <a:ext cx="378619" cy="37742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87" name="矩形 139286"/>
          <p:cNvSpPr/>
          <p:nvPr/>
        </p:nvSpPr>
        <p:spPr>
          <a:xfrm>
            <a:off x="6461522" y="2770108"/>
            <a:ext cx="378619" cy="37742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88" name="矩形 139287"/>
          <p:cNvSpPr/>
          <p:nvPr/>
        </p:nvSpPr>
        <p:spPr>
          <a:xfrm>
            <a:off x="6947297" y="2770108"/>
            <a:ext cx="378619" cy="37742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139292" name="文本框 139291"/>
          <p:cNvSpPr txBox="1"/>
          <p:nvPr/>
        </p:nvSpPr>
        <p:spPr>
          <a:xfrm>
            <a:off x="304959" y="945674"/>
            <a:ext cx="55626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>
                <a:latin typeface="Arial" panose="020B0604020202020204" pitchFamily="34" charset="0"/>
              </a:rPr>
              <a:t>3.</a:t>
            </a:r>
            <a:r>
              <a:rPr lang="zh-CN" altLang="en-US" sz="3000" dirty="0">
                <a:latin typeface="Arial" panose="020B0604020202020204" pitchFamily="34" charset="0"/>
              </a:rPr>
              <a:t>我会画。</a:t>
            </a:r>
            <a:endParaRPr lang="zh-CN" altLang="en-US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8" grpId="0" bldLvl="0" animBg="1"/>
      <p:bldP spid="139279" grpId="0" bldLvl="0" animBg="1"/>
      <p:bldP spid="139280" grpId="0" bldLvl="0" animBg="1"/>
      <p:bldP spid="139281" grpId="0" bldLvl="0" animBg="1"/>
      <p:bldP spid="139282" grpId="0" bldLvl="0" animBg="1"/>
      <p:bldP spid="13928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PLACING_PICTURE_USER_VIEWPORT" val="{&quot;height&quot;:4354,&quot;width&quot;:6443}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  <p:tag name="KSO_WM_UNIT_PLACING_PICTURE_USER_VIEWPORT" val="{&quot;height&quot;:808,&quot;width&quot;:3919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PLACING_PICTURE_USER_VIEWPORT" val="{&quot;height&quot;:1681.7716535433071,&quot;width&quot;:1836.1023622047244}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PP_MARK_KEY" val="e44d19d6-4e22-4249-8984-0a10f1b6dae4"/>
  <p:tag name="COMMONDATA" val="eyJoZGlkIjoiZDNlZjBiZThhYWE1NzQ0MzYyYWFmYjlmMTYzYmNjZTE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821</Words>
  <Application>WPS 演示</Application>
  <PresentationFormat>全屏显示(16:9)</PresentationFormat>
  <Paragraphs>160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黑体</vt:lpstr>
      <vt:lpstr>等线</vt:lpstr>
      <vt:lpstr>楷体</vt:lpstr>
      <vt:lpstr>微软雅黑</vt:lpstr>
      <vt:lpstr>Calibri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82</cp:revision>
  <dcterms:created xsi:type="dcterms:W3CDTF">2019-09-02T08:53:00Z</dcterms:created>
  <dcterms:modified xsi:type="dcterms:W3CDTF">2023-03-03T07:13:05Z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65EE766048F8409CAF6A7584FAEBC69C</vt:lpwstr>
  </property>
</Properties>
</file>