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82" r:id="rId4"/>
    <p:sldId id="554" r:id="rId5"/>
    <p:sldId id="305" r:id="rId6"/>
    <p:sldId id="575" r:id="rId7"/>
    <p:sldId id="309" r:id="rId8"/>
    <p:sldId id="456" r:id="rId9"/>
    <p:sldId id="473" r:id="rId10"/>
    <p:sldId id="499" r:id="rId11"/>
    <p:sldId id="400" r:id="rId12"/>
    <p:sldId id="536" r:id="rId14"/>
    <p:sldId id="485" r:id="rId15"/>
    <p:sldId id="470" r:id="rId16"/>
    <p:sldId id="537" r:id="rId17"/>
    <p:sldId id="359" r:id="rId18"/>
    <p:sldId id="553" r:id="rId19"/>
    <p:sldId id="544" r:id="rId20"/>
    <p:sldId id="545" r:id="rId21"/>
    <p:sldId id="546" r:id="rId22"/>
    <p:sldId id="547" r:id="rId23"/>
    <p:sldId id="548" r:id="rId24"/>
    <p:sldId id="549" r:id="rId25"/>
    <p:sldId id="550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2" clrIdx="0"/>
  <p:cmAuthor id="2" name="admin" initials="a" lastIdx="1" clrIdx="1"/>
  <p:cmAuthor id="3" name="ZhangS" initials="Z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2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64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1536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lstStyle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91347" y="60130"/>
            <a:ext cx="3738880" cy="858697"/>
            <a:chOff x="107504" y="34030"/>
            <a:chExt cx="2736304" cy="565590"/>
          </a:xfrm>
        </p:grpSpPr>
        <p:sp>
          <p:nvSpPr>
            <p:cNvPr id="8" name="任意多边形: 形状 3"/>
            <p:cNvSpPr/>
            <p:nvPr/>
          </p:nvSpPr>
          <p:spPr>
            <a:xfrm>
              <a:off x="107504" y="267494"/>
              <a:ext cx="2736304" cy="288032"/>
            </a:xfrm>
            <a:custGeom>
              <a:avLst/>
              <a:gdLst>
                <a:gd name="connsiteX0" fmla="*/ 0 w 979309"/>
                <a:gd name="connsiteY0" fmla="*/ 0 h 288032"/>
                <a:gd name="connsiteX1" fmla="*/ 979309 w 979309"/>
                <a:gd name="connsiteY1" fmla="*/ 0 h 288032"/>
                <a:gd name="connsiteX2" fmla="*/ 921702 w 979309"/>
                <a:gd name="connsiteY2" fmla="*/ 144016 h 288032"/>
                <a:gd name="connsiteX3" fmla="*/ 979309 w 979309"/>
                <a:gd name="connsiteY3" fmla="*/ 288032 h 288032"/>
                <a:gd name="connsiteX4" fmla="*/ 0 w 979309"/>
                <a:gd name="connsiteY4" fmla="*/ 288032 h 288032"/>
                <a:gd name="connsiteX5" fmla="*/ 57606 w 979309"/>
                <a:gd name="connsiteY5" fmla="*/ 144016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9309" h="288032">
                  <a:moveTo>
                    <a:pt x="0" y="0"/>
                  </a:moveTo>
                  <a:lnTo>
                    <a:pt x="979309" y="0"/>
                  </a:lnTo>
                  <a:lnTo>
                    <a:pt x="921702" y="144016"/>
                  </a:lnTo>
                  <a:lnTo>
                    <a:pt x="979309" y="288032"/>
                  </a:lnTo>
                  <a:lnTo>
                    <a:pt x="0" y="288032"/>
                  </a:lnTo>
                  <a:lnTo>
                    <a:pt x="57606" y="144016"/>
                  </a:lnTo>
                  <a:close/>
                </a:path>
              </a:pathLst>
            </a:custGeom>
            <a:gradFill flip="none" rotWithShape="1">
              <a:gsLst>
                <a:gs pos="83000">
                  <a:schemeClr val="accent6"/>
                </a:gs>
                <a:gs pos="19000">
                  <a:schemeClr val="accent6"/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20000"/>
                    <a:lumOff val="8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812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" name="矩形: 圆顶角 10"/>
            <p:cNvSpPr/>
            <p:nvPr/>
          </p:nvSpPr>
          <p:spPr>
            <a:xfrm>
              <a:off x="395536" y="109463"/>
              <a:ext cx="2160240" cy="446063"/>
            </a:xfrm>
            <a:custGeom>
              <a:avLst/>
              <a:gdLst>
                <a:gd name="connsiteX0" fmla="*/ 113794 w 1584176"/>
                <a:gd name="connsiteY0" fmla="*/ 0 h 360040"/>
                <a:gd name="connsiteX1" fmla="*/ 1470382 w 1584176"/>
                <a:gd name="connsiteY1" fmla="*/ 0 h 360040"/>
                <a:gd name="connsiteX2" fmla="*/ 1584176 w 1584176"/>
                <a:gd name="connsiteY2" fmla="*/ 113794 h 360040"/>
                <a:gd name="connsiteX3" fmla="*/ 1584176 w 1584176"/>
                <a:gd name="connsiteY3" fmla="*/ 360040 h 360040"/>
                <a:gd name="connsiteX4" fmla="*/ 1584176 w 1584176"/>
                <a:gd name="connsiteY4" fmla="*/ 360040 h 360040"/>
                <a:gd name="connsiteX5" fmla="*/ 0 w 1584176"/>
                <a:gd name="connsiteY5" fmla="*/ 360040 h 360040"/>
                <a:gd name="connsiteX6" fmla="*/ 0 w 1584176"/>
                <a:gd name="connsiteY6" fmla="*/ 360040 h 360040"/>
                <a:gd name="connsiteX7" fmla="*/ 0 w 1584176"/>
                <a:gd name="connsiteY7" fmla="*/ 113794 h 360040"/>
                <a:gd name="connsiteX8" fmla="*/ 113794 w 1584176"/>
                <a:gd name="connsiteY8" fmla="*/ 0 h 360040"/>
                <a:gd name="connsiteX0-1" fmla="*/ 113794 w 1584176"/>
                <a:gd name="connsiteY0-2" fmla="*/ 0 h 360040"/>
                <a:gd name="connsiteX1-3" fmla="*/ 1470382 w 1584176"/>
                <a:gd name="connsiteY1-4" fmla="*/ 0 h 360040"/>
                <a:gd name="connsiteX2-5" fmla="*/ 1584176 w 1584176"/>
                <a:gd name="connsiteY2-6" fmla="*/ 113794 h 360040"/>
                <a:gd name="connsiteX3-7" fmla="*/ 1584176 w 1584176"/>
                <a:gd name="connsiteY3-8" fmla="*/ 360040 h 360040"/>
                <a:gd name="connsiteX4-9" fmla="*/ 1584176 w 1584176"/>
                <a:gd name="connsiteY4-10" fmla="*/ 360040 h 360040"/>
                <a:gd name="connsiteX5-11" fmla="*/ 0 w 1584176"/>
                <a:gd name="connsiteY5-12" fmla="*/ 360040 h 360040"/>
                <a:gd name="connsiteX6-13" fmla="*/ 122944 w 1584176"/>
                <a:gd name="connsiteY6-14" fmla="*/ 360040 h 360040"/>
                <a:gd name="connsiteX7-15" fmla="*/ 0 w 1584176"/>
                <a:gd name="connsiteY7-16" fmla="*/ 113794 h 360040"/>
                <a:gd name="connsiteX8-17" fmla="*/ 113794 w 1584176"/>
                <a:gd name="connsiteY8-18" fmla="*/ 0 h 360040"/>
                <a:gd name="connsiteX0-19" fmla="*/ 113794 w 1584176"/>
                <a:gd name="connsiteY0-20" fmla="*/ 0 h 360040"/>
                <a:gd name="connsiteX1-21" fmla="*/ 1470382 w 1584176"/>
                <a:gd name="connsiteY1-22" fmla="*/ 0 h 360040"/>
                <a:gd name="connsiteX2-23" fmla="*/ 1584176 w 1584176"/>
                <a:gd name="connsiteY2-24" fmla="*/ 113794 h 360040"/>
                <a:gd name="connsiteX3-25" fmla="*/ 1584176 w 1584176"/>
                <a:gd name="connsiteY3-26" fmla="*/ 360040 h 360040"/>
                <a:gd name="connsiteX4-27" fmla="*/ 1584176 w 1584176"/>
                <a:gd name="connsiteY4-28" fmla="*/ 360040 h 360040"/>
                <a:gd name="connsiteX5-29" fmla="*/ 0 w 1584176"/>
                <a:gd name="connsiteY5-30" fmla="*/ 360040 h 360040"/>
                <a:gd name="connsiteX6-31" fmla="*/ 122944 w 1584176"/>
                <a:gd name="connsiteY6-32" fmla="*/ 360040 h 360040"/>
                <a:gd name="connsiteX7-33" fmla="*/ 0 w 1584176"/>
                <a:gd name="connsiteY7-34" fmla="*/ 113794 h 360040"/>
                <a:gd name="connsiteX8-35" fmla="*/ 113794 w 1584176"/>
                <a:gd name="connsiteY8-36" fmla="*/ 0 h 360040"/>
                <a:gd name="connsiteX0-37" fmla="*/ 113794 w 1584176"/>
                <a:gd name="connsiteY0-38" fmla="*/ 0 h 360040"/>
                <a:gd name="connsiteX1-39" fmla="*/ 1470382 w 1584176"/>
                <a:gd name="connsiteY1-40" fmla="*/ 0 h 360040"/>
                <a:gd name="connsiteX2-41" fmla="*/ 1584176 w 1584176"/>
                <a:gd name="connsiteY2-42" fmla="*/ 113794 h 360040"/>
                <a:gd name="connsiteX3-43" fmla="*/ 1584176 w 1584176"/>
                <a:gd name="connsiteY3-44" fmla="*/ 360040 h 360040"/>
                <a:gd name="connsiteX4-45" fmla="*/ 1522703 w 1584176"/>
                <a:gd name="connsiteY4-46" fmla="*/ 360040 h 360040"/>
                <a:gd name="connsiteX5-47" fmla="*/ 0 w 1584176"/>
                <a:gd name="connsiteY5-48" fmla="*/ 360040 h 360040"/>
                <a:gd name="connsiteX6-49" fmla="*/ 122944 w 1584176"/>
                <a:gd name="connsiteY6-50" fmla="*/ 360040 h 360040"/>
                <a:gd name="connsiteX7-51" fmla="*/ 0 w 1584176"/>
                <a:gd name="connsiteY7-52" fmla="*/ 113794 h 360040"/>
                <a:gd name="connsiteX8-53" fmla="*/ 113794 w 1584176"/>
                <a:gd name="connsiteY8-54" fmla="*/ 0 h 360040"/>
                <a:gd name="connsiteX0-55" fmla="*/ 113794 w 1584176"/>
                <a:gd name="connsiteY0-56" fmla="*/ 0 h 360040"/>
                <a:gd name="connsiteX1-57" fmla="*/ 1470382 w 1584176"/>
                <a:gd name="connsiteY1-58" fmla="*/ 0 h 360040"/>
                <a:gd name="connsiteX2-59" fmla="*/ 1584176 w 1584176"/>
                <a:gd name="connsiteY2-60" fmla="*/ 113794 h 360040"/>
                <a:gd name="connsiteX3-61" fmla="*/ 1530387 w 1584176"/>
                <a:gd name="connsiteY3-62" fmla="*/ 360040 h 360040"/>
                <a:gd name="connsiteX4-63" fmla="*/ 1522703 w 1584176"/>
                <a:gd name="connsiteY4-64" fmla="*/ 360040 h 360040"/>
                <a:gd name="connsiteX5-65" fmla="*/ 0 w 1584176"/>
                <a:gd name="connsiteY5-66" fmla="*/ 360040 h 360040"/>
                <a:gd name="connsiteX6-67" fmla="*/ 122944 w 1584176"/>
                <a:gd name="connsiteY6-68" fmla="*/ 360040 h 360040"/>
                <a:gd name="connsiteX7-69" fmla="*/ 0 w 1584176"/>
                <a:gd name="connsiteY7-70" fmla="*/ 113794 h 360040"/>
                <a:gd name="connsiteX8-71" fmla="*/ 113794 w 1584176"/>
                <a:gd name="connsiteY8-72" fmla="*/ 0 h 360040"/>
                <a:gd name="connsiteX0-73" fmla="*/ 113794 w 1584176"/>
                <a:gd name="connsiteY0-74" fmla="*/ 0 h 367724"/>
                <a:gd name="connsiteX1-75" fmla="*/ 1470382 w 1584176"/>
                <a:gd name="connsiteY1-76" fmla="*/ 0 h 367724"/>
                <a:gd name="connsiteX2-77" fmla="*/ 1584176 w 1584176"/>
                <a:gd name="connsiteY2-78" fmla="*/ 113794 h 367724"/>
                <a:gd name="connsiteX3-79" fmla="*/ 1530387 w 1584176"/>
                <a:gd name="connsiteY3-80" fmla="*/ 360040 h 367724"/>
                <a:gd name="connsiteX4-81" fmla="*/ 1361339 w 1584176"/>
                <a:gd name="connsiteY4-82" fmla="*/ 367724 h 367724"/>
                <a:gd name="connsiteX5-83" fmla="*/ 0 w 1584176"/>
                <a:gd name="connsiteY5-84" fmla="*/ 360040 h 367724"/>
                <a:gd name="connsiteX6-85" fmla="*/ 122944 w 1584176"/>
                <a:gd name="connsiteY6-86" fmla="*/ 360040 h 367724"/>
                <a:gd name="connsiteX7-87" fmla="*/ 0 w 1584176"/>
                <a:gd name="connsiteY7-88" fmla="*/ 113794 h 367724"/>
                <a:gd name="connsiteX8-89" fmla="*/ 113794 w 1584176"/>
                <a:gd name="connsiteY8-90" fmla="*/ 0 h 367724"/>
                <a:gd name="connsiteX0-91" fmla="*/ 113794 w 1584176"/>
                <a:gd name="connsiteY0-92" fmla="*/ 0 h 360040"/>
                <a:gd name="connsiteX1-93" fmla="*/ 1470382 w 1584176"/>
                <a:gd name="connsiteY1-94" fmla="*/ 0 h 360040"/>
                <a:gd name="connsiteX2-95" fmla="*/ 1584176 w 1584176"/>
                <a:gd name="connsiteY2-96" fmla="*/ 113794 h 360040"/>
                <a:gd name="connsiteX3-97" fmla="*/ 1530387 w 1584176"/>
                <a:gd name="connsiteY3-98" fmla="*/ 360040 h 360040"/>
                <a:gd name="connsiteX4-99" fmla="*/ 1269130 w 1584176"/>
                <a:gd name="connsiteY4-100" fmla="*/ 360040 h 360040"/>
                <a:gd name="connsiteX5-101" fmla="*/ 0 w 1584176"/>
                <a:gd name="connsiteY5-102" fmla="*/ 360040 h 360040"/>
                <a:gd name="connsiteX6-103" fmla="*/ 122944 w 1584176"/>
                <a:gd name="connsiteY6-104" fmla="*/ 360040 h 360040"/>
                <a:gd name="connsiteX7-105" fmla="*/ 0 w 1584176"/>
                <a:gd name="connsiteY7-106" fmla="*/ 113794 h 360040"/>
                <a:gd name="connsiteX8-107" fmla="*/ 113794 w 1584176"/>
                <a:gd name="connsiteY8-108" fmla="*/ 0 h 360040"/>
                <a:gd name="connsiteX0-109" fmla="*/ 113794 w 1584176"/>
                <a:gd name="connsiteY0-110" fmla="*/ 0 h 360040"/>
                <a:gd name="connsiteX1-111" fmla="*/ 1470382 w 1584176"/>
                <a:gd name="connsiteY1-112" fmla="*/ 0 h 360040"/>
                <a:gd name="connsiteX2-113" fmla="*/ 1584176 w 1584176"/>
                <a:gd name="connsiteY2-114" fmla="*/ 113794 h 360040"/>
                <a:gd name="connsiteX3-115" fmla="*/ 1507335 w 1584176"/>
                <a:gd name="connsiteY3-116" fmla="*/ 360040 h 360040"/>
                <a:gd name="connsiteX4-117" fmla="*/ 1269130 w 1584176"/>
                <a:gd name="connsiteY4-118" fmla="*/ 360040 h 360040"/>
                <a:gd name="connsiteX5-119" fmla="*/ 0 w 1584176"/>
                <a:gd name="connsiteY5-120" fmla="*/ 360040 h 360040"/>
                <a:gd name="connsiteX6-121" fmla="*/ 122944 w 1584176"/>
                <a:gd name="connsiteY6-122" fmla="*/ 360040 h 360040"/>
                <a:gd name="connsiteX7-123" fmla="*/ 0 w 1584176"/>
                <a:gd name="connsiteY7-124" fmla="*/ 113794 h 360040"/>
                <a:gd name="connsiteX8-125" fmla="*/ 113794 w 1584176"/>
                <a:gd name="connsiteY8-126" fmla="*/ 0 h 360040"/>
                <a:gd name="connsiteX0-127" fmla="*/ 113794 w 1584176"/>
                <a:gd name="connsiteY0-128" fmla="*/ 0 h 360040"/>
                <a:gd name="connsiteX1-129" fmla="*/ 1470382 w 1584176"/>
                <a:gd name="connsiteY1-130" fmla="*/ 0 h 360040"/>
                <a:gd name="connsiteX2-131" fmla="*/ 1584176 w 1584176"/>
                <a:gd name="connsiteY2-132" fmla="*/ 113794 h 360040"/>
                <a:gd name="connsiteX3-133" fmla="*/ 1507335 w 1584176"/>
                <a:gd name="connsiteY3-134" fmla="*/ 360040 h 360040"/>
                <a:gd name="connsiteX4-135" fmla="*/ 1269130 w 1584176"/>
                <a:gd name="connsiteY4-136" fmla="*/ 360040 h 360040"/>
                <a:gd name="connsiteX5-137" fmla="*/ 0 w 1584176"/>
                <a:gd name="connsiteY5-138" fmla="*/ 360040 h 360040"/>
                <a:gd name="connsiteX6-139" fmla="*/ 122944 w 1584176"/>
                <a:gd name="connsiteY6-140" fmla="*/ 360040 h 360040"/>
                <a:gd name="connsiteX7-141" fmla="*/ 0 w 1584176"/>
                <a:gd name="connsiteY7-142" fmla="*/ 113794 h 360040"/>
                <a:gd name="connsiteX8-143" fmla="*/ 113794 w 1584176"/>
                <a:gd name="connsiteY8-144" fmla="*/ 0 h 360040"/>
                <a:gd name="connsiteX0-145" fmla="*/ 113794 w 1584176"/>
                <a:gd name="connsiteY0-146" fmla="*/ 0 h 363455"/>
                <a:gd name="connsiteX1-147" fmla="*/ 1470382 w 1584176"/>
                <a:gd name="connsiteY1-148" fmla="*/ 0 h 363455"/>
                <a:gd name="connsiteX2-149" fmla="*/ 1584176 w 1584176"/>
                <a:gd name="connsiteY2-150" fmla="*/ 113794 h 363455"/>
                <a:gd name="connsiteX3-151" fmla="*/ 1507335 w 1584176"/>
                <a:gd name="connsiteY3-152" fmla="*/ 360040 h 363455"/>
                <a:gd name="connsiteX4-153" fmla="*/ 1269130 w 1584176"/>
                <a:gd name="connsiteY4-154" fmla="*/ 360040 h 363455"/>
                <a:gd name="connsiteX5-155" fmla="*/ 0 w 1584176"/>
                <a:gd name="connsiteY5-156" fmla="*/ 360040 h 363455"/>
                <a:gd name="connsiteX6-157" fmla="*/ 122944 w 1584176"/>
                <a:gd name="connsiteY6-158" fmla="*/ 360040 h 363455"/>
                <a:gd name="connsiteX7-159" fmla="*/ 0 w 1584176"/>
                <a:gd name="connsiteY7-160" fmla="*/ 113794 h 363455"/>
                <a:gd name="connsiteX8-161" fmla="*/ 113794 w 1584176"/>
                <a:gd name="connsiteY8-162" fmla="*/ 0 h 363455"/>
                <a:gd name="connsiteX0-163" fmla="*/ 113794 w 1584176"/>
                <a:gd name="connsiteY0-164" fmla="*/ 0 h 363455"/>
                <a:gd name="connsiteX1-165" fmla="*/ 1470382 w 1584176"/>
                <a:gd name="connsiteY1-166" fmla="*/ 0 h 363455"/>
                <a:gd name="connsiteX2-167" fmla="*/ 1584176 w 1584176"/>
                <a:gd name="connsiteY2-168" fmla="*/ 113794 h 363455"/>
                <a:gd name="connsiteX3-169" fmla="*/ 1507335 w 1584176"/>
                <a:gd name="connsiteY3-170" fmla="*/ 360040 h 363455"/>
                <a:gd name="connsiteX4-171" fmla="*/ 1269130 w 1584176"/>
                <a:gd name="connsiteY4-172" fmla="*/ 360040 h 363455"/>
                <a:gd name="connsiteX5-173" fmla="*/ 0 w 1584176"/>
                <a:gd name="connsiteY5-174" fmla="*/ 360040 h 363455"/>
                <a:gd name="connsiteX6-175" fmla="*/ 92208 w 1584176"/>
                <a:gd name="connsiteY6-176" fmla="*/ 360040 h 363455"/>
                <a:gd name="connsiteX7-177" fmla="*/ 0 w 1584176"/>
                <a:gd name="connsiteY7-178" fmla="*/ 113794 h 363455"/>
                <a:gd name="connsiteX8-179" fmla="*/ 113794 w 1584176"/>
                <a:gd name="connsiteY8-180" fmla="*/ 0 h 363455"/>
                <a:gd name="connsiteX0-181" fmla="*/ 113794 w 1584176"/>
                <a:gd name="connsiteY0-182" fmla="*/ 0 h 363455"/>
                <a:gd name="connsiteX1-183" fmla="*/ 1470382 w 1584176"/>
                <a:gd name="connsiteY1-184" fmla="*/ 0 h 363455"/>
                <a:gd name="connsiteX2-185" fmla="*/ 1584176 w 1584176"/>
                <a:gd name="connsiteY2-186" fmla="*/ 113794 h 363455"/>
                <a:gd name="connsiteX3-187" fmla="*/ 1507335 w 1584176"/>
                <a:gd name="connsiteY3-188" fmla="*/ 360040 h 363455"/>
                <a:gd name="connsiteX4-189" fmla="*/ 1269130 w 1584176"/>
                <a:gd name="connsiteY4-190" fmla="*/ 360040 h 363455"/>
                <a:gd name="connsiteX5-191" fmla="*/ 0 w 1584176"/>
                <a:gd name="connsiteY5-192" fmla="*/ 360040 h 363455"/>
                <a:gd name="connsiteX6-193" fmla="*/ 92208 w 1584176"/>
                <a:gd name="connsiteY6-194" fmla="*/ 360040 h 363455"/>
                <a:gd name="connsiteX7-195" fmla="*/ 0 w 1584176"/>
                <a:gd name="connsiteY7-196" fmla="*/ 113794 h 363455"/>
                <a:gd name="connsiteX8-197" fmla="*/ 113794 w 1584176"/>
                <a:gd name="connsiteY8-198" fmla="*/ 0 h 363455"/>
                <a:gd name="connsiteX0-199" fmla="*/ 113794 w 1584176"/>
                <a:gd name="connsiteY0-200" fmla="*/ 0 h 363455"/>
                <a:gd name="connsiteX1-201" fmla="*/ 1470382 w 1584176"/>
                <a:gd name="connsiteY1-202" fmla="*/ 0 h 363455"/>
                <a:gd name="connsiteX2-203" fmla="*/ 1584176 w 1584176"/>
                <a:gd name="connsiteY2-204" fmla="*/ 113794 h 363455"/>
                <a:gd name="connsiteX3-205" fmla="*/ 1507335 w 1584176"/>
                <a:gd name="connsiteY3-206" fmla="*/ 360040 h 363455"/>
                <a:gd name="connsiteX4-207" fmla="*/ 1269130 w 1584176"/>
                <a:gd name="connsiteY4-208" fmla="*/ 360040 h 363455"/>
                <a:gd name="connsiteX5-209" fmla="*/ 92208 w 1584176"/>
                <a:gd name="connsiteY5-210" fmla="*/ 360040 h 363455"/>
                <a:gd name="connsiteX6-211" fmla="*/ 92208 w 1584176"/>
                <a:gd name="connsiteY6-212" fmla="*/ 360040 h 363455"/>
                <a:gd name="connsiteX7-213" fmla="*/ 0 w 1584176"/>
                <a:gd name="connsiteY7-214" fmla="*/ 113794 h 363455"/>
                <a:gd name="connsiteX8-215" fmla="*/ 113794 w 1584176"/>
                <a:gd name="connsiteY8-216" fmla="*/ 0 h 363455"/>
                <a:gd name="connsiteX0-217" fmla="*/ 113854 w 1584236"/>
                <a:gd name="connsiteY0-218" fmla="*/ 0 h 363455"/>
                <a:gd name="connsiteX1-219" fmla="*/ 1470442 w 1584236"/>
                <a:gd name="connsiteY1-220" fmla="*/ 0 h 363455"/>
                <a:gd name="connsiteX2-221" fmla="*/ 1584236 w 1584236"/>
                <a:gd name="connsiteY2-222" fmla="*/ 113794 h 363455"/>
                <a:gd name="connsiteX3-223" fmla="*/ 1507395 w 1584236"/>
                <a:gd name="connsiteY3-224" fmla="*/ 360040 h 363455"/>
                <a:gd name="connsiteX4-225" fmla="*/ 1269190 w 1584236"/>
                <a:gd name="connsiteY4-226" fmla="*/ 360040 h 363455"/>
                <a:gd name="connsiteX5-227" fmla="*/ 92268 w 1584236"/>
                <a:gd name="connsiteY5-228" fmla="*/ 360040 h 363455"/>
                <a:gd name="connsiteX6-229" fmla="*/ 50006 w 1584236"/>
                <a:gd name="connsiteY6-230" fmla="*/ 360040 h 363455"/>
                <a:gd name="connsiteX7-231" fmla="*/ 60 w 1584236"/>
                <a:gd name="connsiteY7-232" fmla="*/ 113794 h 363455"/>
                <a:gd name="connsiteX8-233" fmla="*/ 113854 w 1584236"/>
                <a:gd name="connsiteY8-234" fmla="*/ 0 h 363455"/>
                <a:gd name="connsiteX0-235" fmla="*/ 113794 w 1584176"/>
                <a:gd name="connsiteY0-236" fmla="*/ 0 h 371047"/>
                <a:gd name="connsiteX1-237" fmla="*/ 1470382 w 1584176"/>
                <a:gd name="connsiteY1-238" fmla="*/ 0 h 371047"/>
                <a:gd name="connsiteX2-239" fmla="*/ 1584176 w 1584176"/>
                <a:gd name="connsiteY2-240" fmla="*/ 113794 h 371047"/>
                <a:gd name="connsiteX3-241" fmla="*/ 1507335 w 1584176"/>
                <a:gd name="connsiteY3-242" fmla="*/ 360040 h 371047"/>
                <a:gd name="connsiteX4-243" fmla="*/ 1269130 w 1584176"/>
                <a:gd name="connsiteY4-244" fmla="*/ 360040 h 371047"/>
                <a:gd name="connsiteX5-245" fmla="*/ 92208 w 1584176"/>
                <a:gd name="connsiteY5-246" fmla="*/ 360040 h 371047"/>
                <a:gd name="connsiteX6-247" fmla="*/ 86171 w 1584176"/>
                <a:gd name="connsiteY6-248" fmla="*/ 371047 h 371047"/>
                <a:gd name="connsiteX7-249" fmla="*/ 0 w 1584176"/>
                <a:gd name="connsiteY7-250" fmla="*/ 113794 h 371047"/>
                <a:gd name="connsiteX8-251" fmla="*/ 113794 w 1584176"/>
                <a:gd name="connsiteY8-252" fmla="*/ 0 h 3710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584176" h="371047">
                  <a:moveTo>
                    <a:pt x="113794" y="0"/>
                  </a:moveTo>
                  <a:lnTo>
                    <a:pt x="1470382" y="0"/>
                  </a:lnTo>
                  <a:cubicBezTo>
                    <a:pt x="1533229" y="0"/>
                    <a:pt x="1584176" y="50947"/>
                    <a:pt x="1584176" y="113794"/>
                  </a:cubicBezTo>
                  <a:cubicBezTo>
                    <a:pt x="1573931" y="249664"/>
                    <a:pt x="1563686" y="277958"/>
                    <a:pt x="1507335" y="360040"/>
                  </a:cubicBezTo>
                  <a:cubicBezTo>
                    <a:pt x="1374145" y="367724"/>
                    <a:pt x="1348532" y="360040"/>
                    <a:pt x="1269130" y="360040"/>
                  </a:cubicBezTo>
                  <a:lnTo>
                    <a:pt x="92208" y="360040"/>
                  </a:lnTo>
                  <a:lnTo>
                    <a:pt x="86171" y="371047"/>
                  </a:lnTo>
                  <a:cubicBezTo>
                    <a:pt x="32383" y="335069"/>
                    <a:pt x="0" y="195876"/>
                    <a:pt x="0" y="113794"/>
                  </a:cubicBezTo>
                  <a:cubicBezTo>
                    <a:pt x="0" y="50947"/>
                    <a:pt x="50947" y="0"/>
                    <a:pt x="113794" y="0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accent6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12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99592" y="34030"/>
              <a:ext cx="1728192" cy="565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0839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98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53194"/>
              <a:ext cx="504056" cy="504056"/>
            </a:xfrm>
            <a:prstGeom prst="rect">
              <a:avLst/>
            </a:prstGeom>
          </p:spPr>
        </p:pic>
        <p:sp>
          <p:nvSpPr>
            <p:cNvPr id="12" name="星形: 四角 9"/>
            <p:cNvSpPr/>
            <p:nvPr/>
          </p:nvSpPr>
          <p:spPr>
            <a:xfrm>
              <a:off x="323528" y="51470"/>
              <a:ext cx="216024" cy="195486"/>
            </a:xfrm>
            <a:prstGeom prst="star4">
              <a:avLst/>
            </a:prstGeom>
            <a:solidFill>
              <a:srgbClr val="FFFDDB"/>
            </a:solidFill>
            <a:ln>
              <a:solidFill>
                <a:srgbClr val="FF872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12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3" name="矩形 80"/>
          <p:cNvSpPr>
            <a:spLocks noChangeArrowheads="1"/>
          </p:cNvSpPr>
          <p:nvPr/>
        </p:nvSpPr>
        <p:spPr bwMode="auto">
          <a:xfrm>
            <a:off x="1264921" y="218071"/>
            <a:ext cx="18261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课堂小结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image" Target="../media/image12.png"/><Relationship Id="rId4" Type="http://schemas.openxmlformats.org/officeDocument/2006/relationships/tags" Target="../tags/tag11.xml"/><Relationship Id="rId3" Type="http://schemas.openxmlformats.org/officeDocument/2006/relationships/image" Target="../media/image11.png"/><Relationship Id="rId20" Type="http://schemas.openxmlformats.org/officeDocument/2006/relationships/notesSlide" Target="../notesSlides/notesSlide1.xml"/><Relationship Id="rId2" Type="http://schemas.openxmlformats.org/officeDocument/2006/relationships/image" Target="../media/image10.png"/><Relationship Id="rId19" Type="http://schemas.openxmlformats.org/officeDocument/2006/relationships/vmlDrawing" Target="../drawings/vmlDrawing3.v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21.xml"/><Relationship Id="rId16" Type="http://schemas.openxmlformats.org/officeDocument/2006/relationships/tags" Target="../tags/tag20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image" Target="../media/image13.wmf"/><Relationship Id="rId12" Type="http://schemas.openxmlformats.org/officeDocument/2006/relationships/oleObject" Target="../embeddings/oleObject4.bin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tags" Target="../tags/tag22.xml"/><Relationship Id="rId4" Type="http://schemas.openxmlformats.org/officeDocument/2006/relationships/oleObject" Target="../embeddings/oleObject7.bin"/><Relationship Id="rId3" Type="http://schemas.openxmlformats.org/officeDocument/2006/relationships/oleObject" Target="../embeddings/oleObject6.bin"/><Relationship Id="rId2" Type="http://schemas.openxmlformats.org/officeDocument/2006/relationships/image" Target="../media/image14.wmf"/><Relationship Id="rId1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image" Target="../media/image15.png"/><Relationship Id="rId1" Type="http://schemas.openxmlformats.org/officeDocument/2006/relationships/tags" Target="../tags/tag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image" Target="../media/image18.wmf"/><Relationship Id="rId7" Type="http://schemas.openxmlformats.org/officeDocument/2006/relationships/oleObject" Target="../embeddings/oleObject8.bin"/><Relationship Id="rId6" Type="http://schemas.openxmlformats.org/officeDocument/2006/relationships/tags" Target="../tags/tag37.xml"/><Relationship Id="rId5" Type="http://schemas.openxmlformats.org/officeDocument/2006/relationships/image" Target="../media/image17.png"/><Relationship Id="rId4" Type="http://schemas.openxmlformats.org/officeDocument/2006/relationships/tags" Target="../tags/tag36.xml"/><Relationship Id="rId3" Type="http://schemas.openxmlformats.org/officeDocument/2006/relationships/image" Target="../media/image16.png"/><Relationship Id="rId2" Type="http://schemas.openxmlformats.org/officeDocument/2006/relationships/tags" Target="../tags/tag35.xml"/><Relationship Id="rId14" Type="http://schemas.openxmlformats.org/officeDocument/2006/relationships/vmlDrawing" Target="../drawings/vmlDrawing5.vml"/><Relationship Id="rId13" Type="http://schemas.openxmlformats.org/officeDocument/2006/relationships/slideLayout" Target="../slideLayouts/slideLayout8.xml"/><Relationship Id="rId12" Type="http://schemas.openxmlformats.org/officeDocument/2006/relationships/tags" Target="../tags/tag39.xml"/><Relationship Id="rId11" Type="http://schemas.openxmlformats.org/officeDocument/2006/relationships/image" Target="../media/image19.wmf"/><Relationship Id="rId10" Type="http://schemas.openxmlformats.org/officeDocument/2006/relationships/oleObject" Target="../embeddings/oleObject9.bin"/><Relationship Id="rId1" Type="http://schemas.openxmlformats.org/officeDocument/2006/relationships/tags" Target="../tags/tag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oleObject" Target="../embeddings/oleObject11.bin"/><Relationship Id="rId7" Type="http://schemas.openxmlformats.org/officeDocument/2006/relationships/tags" Target="../tags/tag48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0.bin"/><Relationship Id="rId4" Type="http://schemas.openxmlformats.org/officeDocument/2006/relationships/tags" Target="../tags/tag47.xml"/><Relationship Id="rId3" Type="http://schemas.openxmlformats.org/officeDocument/2006/relationships/image" Target="../media/image20.png"/><Relationship Id="rId2" Type="http://schemas.openxmlformats.org/officeDocument/2006/relationships/tags" Target="../tags/tag46.xml"/><Relationship Id="rId19" Type="http://schemas.openxmlformats.org/officeDocument/2006/relationships/vmlDrawing" Target="../drawings/vmlDrawing6.vml"/><Relationship Id="rId18" Type="http://schemas.openxmlformats.org/officeDocument/2006/relationships/slideLayout" Target="../slideLayouts/slideLayout8.xml"/><Relationship Id="rId17" Type="http://schemas.openxmlformats.org/officeDocument/2006/relationships/tags" Target="../tags/tag52.xml"/><Relationship Id="rId16" Type="http://schemas.openxmlformats.org/officeDocument/2006/relationships/image" Target="../media/image23.wmf"/><Relationship Id="rId15" Type="http://schemas.openxmlformats.org/officeDocument/2006/relationships/oleObject" Target="../embeddings/oleObject14.bin"/><Relationship Id="rId14" Type="http://schemas.openxmlformats.org/officeDocument/2006/relationships/tags" Target="../tags/tag51.xml"/><Relationship Id="rId13" Type="http://schemas.openxmlformats.org/officeDocument/2006/relationships/oleObject" Target="../embeddings/oleObject13.bin"/><Relationship Id="rId12" Type="http://schemas.openxmlformats.org/officeDocument/2006/relationships/tags" Target="../tags/tag50.xml"/><Relationship Id="rId11" Type="http://schemas.openxmlformats.org/officeDocument/2006/relationships/image" Target="../media/image22.wmf"/><Relationship Id="rId10" Type="http://schemas.openxmlformats.org/officeDocument/2006/relationships/oleObject" Target="../embeddings/oleObject12.bin"/><Relationship Id="rId1" Type="http://schemas.openxmlformats.org/officeDocument/2006/relationships/tags" Target="../tags/tag45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7.vml"/><Relationship Id="rId8" Type="http://schemas.openxmlformats.org/officeDocument/2006/relationships/slideLayout" Target="../slideLayouts/slideLayout8.xml"/><Relationship Id="rId7" Type="http://schemas.openxmlformats.org/officeDocument/2006/relationships/tags" Target="../tags/tag56.xml"/><Relationship Id="rId6" Type="http://schemas.openxmlformats.org/officeDocument/2006/relationships/oleObject" Target="../embeddings/oleObject16.bin"/><Relationship Id="rId5" Type="http://schemas.openxmlformats.org/officeDocument/2006/relationships/tags" Target="../tags/tag55.xml"/><Relationship Id="rId4" Type="http://schemas.openxmlformats.org/officeDocument/2006/relationships/image" Target="../media/image24.wmf"/><Relationship Id="rId3" Type="http://schemas.openxmlformats.org/officeDocument/2006/relationships/oleObject" Target="../embeddings/oleObject15.bin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63.xml"/><Relationship Id="rId3" Type="http://schemas.openxmlformats.org/officeDocument/2006/relationships/image" Target="../media/image25.png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5.wmf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.xml"/><Relationship Id="rId4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6.wmf"/><Relationship Id="rId1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格 13"/>
          <p:cNvGraphicFramePr/>
          <p:nvPr>
            <p:custDataLst>
              <p:tags r:id="rId1"/>
            </p:custDataLst>
          </p:nvPr>
        </p:nvGraphicFramePr>
        <p:xfrm>
          <a:off x="1615440" y="1953895"/>
          <a:ext cx="9083040" cy="3681095"/>
        </p:xfrm>
        <a:graphic>
          <a:graphicData uri="http://schemas.openxmlformats.org/drawingml/2006/table">
            <a:tbl>
              <a:tblPr/>
              <a:tblGrid>
                <a:gridCol w="1297305"/>
                <a:gridCol w="1297305"/>
                <a:gridCol w="1299845"/>
                <a:gridCol w="1297305"/>
                <a:gridCol w="1296670"/>
                <a:gridCol w="1297940"/>
                <a:gridCol w="1296670"/>
              </a:tblGrid>
              <a:tr h="1797050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单项式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sz="2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2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12n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sz="2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2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r>
                        <a:rPr lang="en-US" sz="2400" b="0" baseline="30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x</a:t>
                      </a:r>
                      <a:r>
                        <a:rPr lang="en-US" sz="2400" b="0" baseline="30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y</a:t>
                      </a:r>
                      <a:r>
                        <a:rPr lang="en-US" sz="2400" b="0" baseline="30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 i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</a:t>
                      </a:r>
                      <a:endParaRPr lang="en-US" sz="2400" b="0" i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2400" b="0" i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 i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h</a:t>
                      </a: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sz="2400" b="0" i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2400" b="0" i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 i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</a:t>
                      </a:r>
                      <a:r>
                        <a:rPr lang="en-US" sz="2400" b="0" i="1" baseline="30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en-US" sz="2400" b="0" i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h</a:t>
                      </a:r>
                      <a:endParaRPr lang="en-US" altLang="en-US" sz="2400" b="0" i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-x</a:t>
                      </a:r>
                      <a:r>
                        <a:rPr lang="en-US" sz="2400" b="0" baseline="30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y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295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系数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次数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" name="图片 14"/>
          <p:cNvPicPr/>
          <p:nvPr/>
        </p:nvPicPr>
        <p:blipFill>
          <a:blip r:embed="rId2"/>
          <a:stretch>
            <a:fillRect/>
          </a:stretch>
        </p:blipFill>
        <p:spPr>
          <a:xfrm>
            <a:off x="5638165" y="2519045"/>
            <a:ext cx="309245" cy="548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/>
          <p:nvPr/>
        </p:nvPicPr>
        <p:blipFill>
          <a:blip r:embed="rId3"/>
          <a:stretch>
            <a:fillRect/>
          </a:stretch>
        </p:blipFill>
        <p:spPr>
          <a:xfrm>
            <a:off x="8528685" y="2407920"/>
            <a:ext cx="603885" cy="659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608965" y="101854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b="1">
                <a:latin typeface="Times New Roman" panose="02020603050405020304" pitchFamily="18" charset="0"/>
              </a:rPr>
              <a:t> </a:t>
            </a:r>
            <a:r>
              <a:rPr lang="en-US" b="0">
                <a:latin typeface="宋体" panose="02010600030101010101" pitchFamily="2" charset="-122"/>
              </a:rPr>
              <a:t> 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</a:rPr>
              <a:t>填空</a:t>
            </a:r>
            <a:endParaRPr lang="zh-CN" altLang="en-US" sz="24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-21474826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9380" y="955040"/>
            <a:ext cx="641350" cy="641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3267710" y="4018280"/>
            <a:ext cx="697230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solidFill>
                  <a:srgbClr val="FF0000"/>
                </a:solidFill>
              </a:rPr>
              <a:t>12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3305810" y="4820920"/>
            <a:ext cx="697230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solidFill>
                  <a:srgbClr val="FF0000"/>
                </a:solidFill>
              </a:rPr>
              <a:t>1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4563110" y="4018280"/>
            <a:ext cx="697230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solidFill>
                  <a:srgbClr val="FF0000"/>
                </a:solidFill>
              </a:rPr>
              <a:t>3</a:t>
            </a:r>
            <a:r>
              <a:rPr lang="en-US" altLang="zh-CN" sz="2400" baseline="30000">
                <a:solidFill>
                  <a:srgbClr val="FF0000"/>
                </a:solidFill>
              </a:rPr>
              <a:t>2</a:t>
            </a:r>
            <a:endParaRPr lang="en-US" altLang="zh-CN" sz="2400" baseline="3000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>
            <p:custDataLst>
              <p:tags r:id="rId8"/>
            </p:custDataLst>
          </p:nvPr>
        </p:nvSpPr>
        <p:spPr>
          <a:xfrm>
            <a:off x="4563110" y="4864735"/>
            <a:ext cx="697230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solidFill>
                  <a:srgbClr val="FF0000"/>
                </a:solidFill>
              </a:rPr>
              <a:t>6</a:t>
            </a:r>
            <a:endParaRPr lang="en-US" altLang="zh-CN" sz="2400">
              <a:solidFill>
                <a:srgbClr val="FF0000"/>
              </a:solidFill>
            </a:endParaRPr>
          </a:p>
        </p:txBody>
      </p:sp>
      <p:pic>
        <p:nvPicPr>
          <p:cNvPr id="29" name="图片 28"/>
          <p:cNvPicPr/>
          <p:nvPr/>
        </p:nvPicPr>
        <p:blipFill>
          <a:blip r:embed="rId2"/>
          <a:stretch>
            <a:fillRect/>
          </a:stretch>
        </p:blipFill>
        <p:spPr>
          <a:xfrm>
            <a:off x="6002655" y="3948430"/>
            <a:ext cx="309245" cy="548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文本框 29"/>
          <p:cNvSpPr txBox="1"/>
          <p:nvPr>
            <p:custDataLst>
              <p:tags r:id="rId9"/>
            </p:custDataLst>
          </p:nvPr>
        </p:nvSpPr>
        <p:spPr>
          <a:xfrm>
            <a:off x="5947410" y="4864735"/>
            <a:ext cx="697230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solidFill>
                  <a:srgbClr val="FF0000"/>
                </a:solidFill>
              </a:rPr>
              <a:t>2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31" name="文本框 30"/>
          <p:cNvSpPr txBox="1"/>
          <p:nvPr>
            <p:custDataLst>
              <p:tags r:id="rId10"/>
            </p:custDataLst>
          </p:nvPr>
        </p:nvSpPr>
        <p:spPr>
          <a:xfrm>
            <a:off x="7232650" y="3948430"/>
            <a:ext cx="697230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solidFill>
                  <a:srgbClr val="FF0000"/>
                </a:solidFill>
              </a:rPr>
              <a:t>1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32" name="文本框 31"/>
          <p:cNvSpPr txBox="1"/>
          <p:nvPr>
            <p:custDataLst>
              <p:tags r:id="rId11"/>
            </p:custDataLst>
          </p:nvPr>
        </p:nvSpPr>
        <p:spPr>
          <a:xfrm>
            <a:off x="7232650" y="4914900"/>
            <a:ext cx="697230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solidFill>
                  <a:srgbClr val="FF0000"/>
                </a:solidFill>
              </a:rPr>
              <a:t>3</a:t>
            </a:r>
            <a:endParaRPr lang="en-US" altLang="zh-CN" sz="2400">
              <a:solidFill>
                <a:srgbClr val="FF0000"/>
              </a:solidFill>
            </a:endParaRPr>
          </a:p>
        </p:txBody>
      </p:sp>
      <p:graphicFrame>
        <p:nvGraphicFramePr>
          <p:cNvPr id="35" name="对象 3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528685" y="4018280"/>
          <a:ext cx="467360" cy="658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2" imgW="279400" imgH="393700" progId="Equation.KSEE3">
                  <p:embed/>
                </p:oleObj>
              </mc:Choice>
              <mc:Fallback>
                <p:oleObj name="" r:id="rId12" imgW="2794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528685" y="4018280"/>
                        <a:ext cx="467360" cy="658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文本框 35"/>
          <p:cNvSpPr txBox="1"/>
          <p:nvPr>
            <p:custDataLst>
              <p:tags r:id="rId14"/>
            </p:custDataLst>
          </p:nvPr>
        </p:nvSpPr>
        <p:spPr>
          <a:xfrm>
            <a:off x="8517890" y="4914900"/>
            <a:ext cx="697230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solidFill>
                  <a:srgbClr val="FF0000"/>
                </a:solidFill>
              </a:rPr>
              <a:t>2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37" name="文本框 36"/>
          <p:cNvSpPr txBox="1"/>
          <p:nvPr>
            <p:custDataLst>
              <p:tags r:id="rId15"/>
            </p:custDataLst>
          </p:nvPr>
        </p:nvSpPr>
        <p:spPr>
          <a:xfrm>
            <a:off x="9686290" y="3948430"/>
            <a:ext cx="697230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solidFill>
                  <a:srgbClr val="FF0000"/>
                </a:solidFill>
              </a:rPr>
              <a:t>-1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38" name="文本框 37"/>
          <p:cNvSpPr txBox="1"/>
          <p:nvPr>
            <p:custDataLst>
              <p:tags r:id="rId16"/>
            </p:custDataLst>
          </p:nvPr>
        </p:nvSpPr>
        <p:spPr>
          <a:xfrm>
            <a:off x="9803130" y="4914900"/>
            <a:ext cx="697230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solidFill>
                  <a:srgbClr val="FF0000"/>
                </a:solidFill>
              </a:rPr>
              <a:t>3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  <p:custDataLst>
      <p:tags r:id="rId1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30" grpId="0"/>
      <p:bldP spid="31" grpId="0"/>
      <p:bldP spid="32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/>
          <p:nvPr/>
        </p:nvSpPr>
        <p:spPr>
          <a:xfrm>
            <a:off x="865505" y="559435"/>
            <a:ext cx="7830185" cy="6132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</a:t>
            </a: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判断</a:t>
            </a: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下列说法是否正确：</a:t>
            </a:r>
            <a:endParaRPr lang="en-US" altLang="zh-CN" sz="3735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①－</a:t>
            </a:r>
            <a:r>
              <a:rPr lang="en-US" altLang="zh-CN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7</a:t>
            </a:r>
            <a:r>
              <a:rPr lang="en-US" altLang="zh-CN" sz="3735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xy</a:t>
            </a:r>
            <a:r>
              <a:rPr lang="en-US" altLang="zh-CN" sz="3735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en-US" altLang="zh-CN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的系数是</a:t>
            </a:r>
            <a:r>
              <a:rPr lang="en-US" altLang="zh-CN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7</a:t>
            </a: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；（     ）</a:t>
            </a:r>
            <a:endParaRPr lang="zh-CN" altLang="en-US" sz="3735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②－</a:t>
            </a:r>
            <a:r>
              <a:rPr lang="en-US" altLang="zh-CN" sz="3735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x</a:t>
            </a:r>
            <a:r>
              <a:rPr lang="en-US" altLang="zh-CN" sz="3735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en-US" altLang="zh-CN" sz="3735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y</a:t>
            </a:r>
            <a:r>
              <a:rPr lang="en-US" altLang="zh-CN" sz="3735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 </a:t>
            </a: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与</a:t>
            </a:r>
            <a:r>
              <a:rPr lang="en-US" altLang="zh-CN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3735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x</a:t>
            </a:r>
            <a:r>
              <a:rPr lang="en-US" altLang="zh-CN" sz="3735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  <a:r>
              <a:rPr lang="en-US" altLang="zh-CN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没有系数；（     ）</a:t>
            </a:r>
            <a:endParaRPr lang="zh-CN" altLang="en-US" sz="3735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③－</a:t>
            </a:r>
            <a:r>
              <a:rPr lang="en-US" altLang="zh-CN" sz="3735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ab</a:t>
            </a:r>
            <a:r>
              <a:rPr lang="en-US" altLang="zh-CN" sz="3735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  <a:r>
              <a:rPr lang="en-US" altLang="zh-CN" sz="3735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  <a:r>
              <a:rPr lang="en-US" altLang="zh-CN" sz="3735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en-US" altLang="zh-CN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的次数是</a:t>
            </a:r>
            <a:r>
              <a:rPr lang="en-US" altLang="zh-CN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0</a:t>
            </a: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＋</a:t>
            </a:r>
            <a:r>
              <a:rPr lang="en-US" altLang="zh-CN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＋</a:t>
            </a:r>
            <a:r>
              <a:rPr lang="en-US" altLang="zh-CN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；（     ）</a:t>
            </a:r>
            <a:endParaRPr lang="zh-CN" altLang="en-US" sz="3735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④－</a:t>
            </a:r>
            <a:r>
              <a:rPr lang="en-US" altLang="zh-CN" sz="3735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en-US" altLang="zh-CN" sz="3735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  <a:r>
              <a:rPr lang="en-US" altLang="zh-CN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的系数是－</a:t>
            </a:r>
            <a:r>
              <a:rPr lang="en-US" altLang="zh-CN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；（</a:t>
            </a: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</a:t>
            </a: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）</a:t>
            </a:r>
            <a:endParaRPr lang="zh-CN" altLang="en-US" sz="3735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⑤－</a:t>
            </a:r>
            <a:r>
              <a:rPr lang="en-US" altLang="zh-CN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  <a:r>
              <a:rPr lang="en-US" altLang="zh-CN" sz="3735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en-US" altLang="zh-CN" sz="3735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x</a:t>
            </a:r>
            <a:r>
              <a:rPr lang="en-US" altLang="zh-CN" sz="3735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en-US" altLang="zh-CN" sz="3735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y</a:t>
            </a:r>
            <a:r>
              <a:rPr lang="en-US" altLang="zh-CN" sz="3735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  <a:r>
              <a:rPr lang="en-US" altLang="zh-CN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的次数是</a:t>
            </a:r>
            <a:r>
              <a:rPr lang="en-US" altLang="zh-CN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7</a:t>
            </a: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；（     ）</a:t>
            </a:r>
            <a:endParaRPr lang="zh-CN" altLang="en-US" sz="3735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⑥    </a:t>
            </a:r>
            <a:r>
              <a:rPr lang="en-US" altLang="zh-CN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π</a:t>
            </a:r>
            <a:r>
              <a:rPr lang="en-US" altLang="zh-CN" sz="3735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r</a:t>
            </a:r>
            <a:r>
              <a:rPr lang="en-US" altLang="zh-CN" sz="3735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en-US" altLang="zh-CN" sz="3735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h </a:t>
            </a: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的系数是    </a:t>
            </a:r>
            <a:r>
              <a:rPr lang="en-US" altLang="zh-CN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     ） </a:t>
            </a:r>
            <a:endParaRPr lang="zh-CN" altLang="en-US" sz="3735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6" name="Text Box 11"/>
          <p:cNvSpPr txBox="1"/>
          <p:nvPr/>
        </p:nvSpPr>
        <p:spPr>
          <a:xfrm>
            <a:off x="6000327" y="1409454"/>
            <a:ext cx="673100" cy="8425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en-US" altLang="zh-CN" sz="3735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endParaRPr lang="en-US" altLang="zh-CN" sz="3735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Text Box 13"/>
          <p:cNvSpPr txBox="1"/>
          <p:nvPr/>
        </p:nvSpPr>
        <p:spPr>
          <a:xfrm>
            <a:off x="6601885" y="2258237"/>
            <a:ext cx="673100" cy="8425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en-US" altLang="zh-CN" sz="3735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endParaRPr lang="en-US" altLang="zh-CN" sz="3735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Text Box 14"/>
          <p:cNvSpPr txBox="1"/>
          <p:nvPr/>
        </p:nvSpPr>
        <p:spPr>
          <a:xfrm>
            <a:off x="7616191" y="3134114"/>
            <a:ext cx="673100" cy="8425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en-US" altLang="zh-CN" sz="3735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endParaRPr lang="en-US" altLang="zh-CN" sz="3735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Text Box 15"/>
          <p:cNvSpPr txBox="1"/>
          <p:nvPr/>
        </p:nvSpPr>
        <p:spPr>
          <a:xfrm>
            <a:off x="6328834" y="4849037"/>
            <a:ext cx="673100" cy="8425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en-US" altLang="zh-CN" sz="3735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endParaRPr lang="en-US" altLang="zh-CN" sz="3735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Text Box 16"/>
          <p:cNvSpPr txBox="1"/>
          <p:nvPr/>
        </p:nvSpPr>
        <p:spPr>
          <a:xfrm>
            <a:off x="5781041" y="5700783"/>
            <a:ext cx="673100" cy="8425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en-US" altLang="zh-CN" sz="3735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endParaRPr lang="en-US" altLang="zh-CN" sz="3735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Text Box 19"/>
          <p:cNvSpPr txBox="1"/>
          <p:nvPr/>
        </p:nvSpPr>
        <p:spPr>
          <a:xfrm>
            <a:off x="5904231" y="4208957"/>
            <a:ext cx="665567" cy="666786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3735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√</a:t>
            </a:r>
            <a:endParaRPr lang="en-US" altLang="zh-CN" sz="3735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581152" y="5406991"/>
          <a:ext cx="374649" cy="105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139700" imgH="394335" progId="Equation.KSEE3">
                  <p:embed/>
                </p:oleObj>
              </mc:Choice>
              <mc:Fallback>
                <p:oleObj name="" r:id="rId1" imgW="139700" imgH="394335" progId="Equation.KSEE3">
                  <p:embed/>
                  <p:pic>
                    <p:nvPicPr>
                      <p:cNvPr id="0" name="对象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81152" y="5406991"/>
                        <a:ext cx="374649" cy="105621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846745" y="5552406"/>
          <a:ext cx="35136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" imgW="139700" imgH="394335" progId="Equation.KSEE3">
                  <p:embed/>
                </p:oleObj>
              </mc:Choice>
              <mc:Fallback>
                <p:oleObj name="" r:id="rId3" imgW="139700" imgH="394335" progId="Equation.KSEE3">
                  <p:embed/>
                  <p:pic>
                    <p:nvPicPr>
                      <p:cNvPr id="0" name="对象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46745" y="5552406"/>
                        <a:ext cx="351367" cy="990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圆角矩形标注 6"/>
          <p:cNvSpPr/>
          <p:nvPr/>
        </p:nvSpPr>
        <p:spPr>
          <a:xfrm>
            <a:off x="8823960" y="3347932"/>
            <a:ext cx="2878667" cy="1316567"/>
          </a:xfrm>
          <a:prstGeom prst="wedgeRoundRectCallout">
            <a:avLst>
              <a:gd name="adj1" fmla="val -61849"/>
              <a:gd name="adj2" fmla="val -2568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735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勿遗漏</a:t>
            </a:r>
            <a:r>
              <a:rPr lang="en-US" altLang="zh-CN" sz="3735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735" i="1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a </a:t>
            </a:r>
            <a:r>
              <a:rPr lang="zh-CN" altLang="en-US" sz="3735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的指数</a:t>
            </a:r>
            <a:r>
              <a:rPr lang="en-US" altLang="zh-CN" sz="3735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1</a:t>
            </a:r>
            <a:endParaRPr lang="en-US" altLang="zh-CN" sz="3735" i="1" kern="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8532284" y="1815677"/>
            <a:ext cx="2847340" cy="1285240"/>
          </a:xfrm>
          <a:prstGeom prst="wedgeRoundRectCallout">
            <a:avLst>
              <a:gd name="adj1" fmla="val -84721"/>
              <a:gd name="adj2" fmla="val 2615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735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任何单项式都有系数</a:t>
            </a:r>
            <a:endParaRPr lang="zh-CN" altLang="en-US" sz="3735" kern="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386" name="圆角矩形 31"/>
          <p:cNvSpPr/>
          <p:nvPr/>
        </p:nvSpPr>
        <p:spPr>
          <a:xfrm>
            <a:off x="123825" y="904875"/>
            <a:ext cx="1865630" cy="571500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 cap="flat" cmpd="sng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>
              <a:lnSpc>
                <a:spcPct val="90000"/>
              </a:lnSpc>
            </a:pP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小试牛刀</a:t>
            </a:r>
            <a:endParaRPr lang="zh-CN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标注 14"/>
          <p:cNvSpPr/>
          <p:nvPr/>
        </p:nvSpPr>
        <p:spPr>
          <a:xfrm rot="5400000" flipH="1">
            <a:off x="8722995" y="4241800"/>
            <a:ext cx="1475740" cy="3688715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708900" y="5407660"/>
            <a:ext cx="3993515" cy="1240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735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π是常数，所以系数是     π</a:t>
            </a:r>
            <a:endParaRPr lang="zh-CN" altLang="en-US" sz="3735" kern="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30" name="对象 2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908205" y="5867366"/>
          <a:ext cx="35136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" name="" r:id="rId4" imgW="139700" imgH="394335" progId="Equation.KSEE3">
                  <p:embed/>
                </p:oleObj>
              </mc:Choice>
              <mc:Fallback>
                <p:oleObj name="" r:id="rId4" imgW="139700" imgH="394335" progId="Equation.KSEE3">
                  <p:embed/>
                  <p:pic>
                    <p:nvPicPr>
                      <p:cNvPr id="0" name="对象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908205" y="5867366"/>
                        <a:ext cx="351367" cy="990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  <p:bldP spid="20" grpId="0"/>
      <p:bldP spid="21" grpId="0"/>
      <p:bldP spid="7" grpId="0" bldLvl="0" animBg="1"/>
      <p:bldP spid="8" grpId="0" bldLvl="0" animBg="1"/>
      <p:bldP spid="22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文本框 105"/>
          <p:cNvSpPr txBox="1"/>
          <p:nvPr/>
        </p:nvSpPr>
        <p:spPr>
          <a:xfrm>
            <a:off x="38735" y="746125"/>
            <a:ext cx="12186920" cy="6021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          </a:t>
            </a: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确定单项式的系数及次数时，应注意：</a:t>
            </a:r>
            <a:endParaRPr lang="zh-CN" altLang="en-US" sz="3735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① </a:t>
            </a: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圆周率</a:t>
            </a:r>
            <a:r>
              <a:rPr lang="en-US" altLang="zh-CN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π </a:t>
            </a: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是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常数</a:t>
            </a: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；</a:t>
            </a:r>
            <a:endParaRPr lang="zh-CN" altLang="en-US" sz="3735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② </a:t>
            </a: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当一个单项式的系数是</a:t>
            </a:r>
            <a:r>
              <a:rPr lang="en-US" altLang="zh-CN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1 </a:t>
            </a: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或</a:t>
            </a:r>
            <a:r>
              <a:rPr lang="en-US" altLang="zh-CN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－</a:t>
            </a:r>
            <a:r>
              <a:rPr lang="en-US" altLang="zh-CN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 </a:t>
            </a: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时</a:t>
            </a:r>
            <a:r>
              <a:rPr lang="en-US" altLang="zh-CN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,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“</a:t>
            </a:r>
            <a:r>
              <a:rPr lang="en-US" altLang="zh-CN" sz="3735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en-US" altLang="zh-CN" sz="3735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通常省略不写</a:t>
            </a: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；         </a:t>
            </a:r>
            <a:endParaRPr lang="zh-CN" altLang="en-US" sz="3735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③ </a:t>
            </a: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单项式的次数只与字母指数有关，</a:t>
            </a:r>
            <a:r>
              <a:rPr lang="zh-CN" altLang="en-US" sz="3735" dirty="0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计算次数时，</a:t>
            </a: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字母指数是</a:t>
            </a:r>
            <a:r>
              <a:rPr lang="en-US" altLang="zh-CN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1 </a:t>
            </a: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的</a:t>
            </a: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别漏掉；</a:t>
            </a:r>
            <a:endParaRPr lang="zh-CN" altLang="en-US" sz="3735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④ </a:t>
            </a:r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对于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单独一个非</a:t>
            </a:r>
            <a:r>
              <a:rPr lang="en-US" altLang="zh-CN" sz="3735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0 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的数，规定它的次数为</a:t>
            </a:r>
            <a:r>
              <a:rPr lang="en-US" altLang="zh-CN" sz="3735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0</a:t>
            </a:r>
            <a:r>
              <a:rPr lang="en-US" altLang="zh-CN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  <a:endParaRPr lang="zh-CN" altLang="en-US" sz="3735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7410" name="圆角矩形 31"/>
          <p:cNvSpPr/>
          <p:nvPr/>
        </p:nvSpPr>
        <p:spPr>
          <a:xfrm>
            <a:off x="168487" y="1010286"/>
            <a:ext cx="2392680" cy="766233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 cap="flat" cmpd="sng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/>
            <a:r>
              <a:rPr lang="zh-CN" altLang="en-US" sz="3735" b="1">
                <a:latin typeface="微软雅黑" panose="020B0503020204020204" pitchFamily="34" charset="-122"/>
                <a:ea typeface="微软雅黑" panose="020B0503020204020204" pitchFamily="34" charset="-122"/>
              </a:rPr>
              <a:t>归纳总结</a:t>
            </a:r>
            <a:endParaRPr lang="zh-CN" altLang="en-US" sz="373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735" y="6053455"/>
            <a:ext cx="6096000" cy="6661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⑤</a:t>
            </a:r>
            <a:r>
              <a:rPr lang="en-US" altLang="zh-CN" sz="37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...</a:t>
            </a:r>
            <a:endParaRPr lang="en-US" altLang="zh-CN" sz="3735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圆角矩形 31"/>
          <p:cNvSpPr/>
          <p:nvPr/>
        </p:nvSpPr>
        <p:spPr>
          <a:xfrm>
            <a:off x="1143212" y="904452"/>
            <a:ext cx="2324100" cy="701040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 cap="flat" cmpd="sng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/>
            <a:r>
              <a:rPr lang="zh-CN" altLang="en-US" sz="3735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合作探究</a:t>
            </a:r>
            <a:endParaRPr lang="zh-CN" altLang="en-US" sz="3735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9459" name="Text Box 4"/>
          <p:cNvSpPr txBox="1"/>
          <p:nvPr/>
        </p:nvSpPr>
        <p:spPr>
          <a:xfrm>
            <a:off x="335281" y="1604434"/>
            <a:ext cx="11612033" cy="170674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269999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</a:t>
            </a:r>
            <a:r>
              <a:rPr lang="zh-CN" altLang="en-US" sz="3735" dirty="0">
                <a:solidFill>
                  <a:srgbClr val="269999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例</a:t>
            </a:r>
            <a:r>
              <a:rPr lang="en-US" altLang="zh-CN" sz="3735">
                <a:solidFill>
                  <a:srgbClr val="269999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2  </a:t>
            </a:r>
            <a:r>
              <a:rPr lang="en-US" altLang="zh-CN" sz="3735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</a:t>
            </a:r>
            <a:r>
              <a:rPr lang="zh-CN" altLang="en-US" sz="3735" dirty="0">
                <a:latin typeface="Times New Roman" panose="02020603050405020304" pitchFamily="18" charset="0"/>
                <a:ea typeface="黑体" panose="02010609060101010101" charset="-122"/>
              </a:rPr>
              <a:t>若 </a:t>
            </a:r>
            <a:r>
              <a:rPr lang="en-US" altLang="zh-CN" sz="3735" dirty="0"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en-US" altLang="zh-CN" sz="3735" i="1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m </a:t>
            </a:r>
            <a:r>
              <a:rPr lang="en-US" altLang="zh-CN" sz="3735">
                <a:latin typeface="黑体" panose="02010609060101010101" charset="-122"/>
                <a:ea typeface="黑体" panose="02010609060101010101" charset="-122"/>
                <a:sym typeface="+mn-ea"/>
              </a:rPr>
              <a:t>-</a:t>
            </a:r>
            <a:r>
              <a:rPr lang="en-US" altLang="zh-CN" sz="3735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2</a:t>
            </a:r>
            <a:r>
              <a:rPr lang="en-US" altLang="zh-CN" sz="3735" dirty="0"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  <a:r>
              <a:rPr lang="en-US" altLang="zh-CN" sz="3735" i="1" dirty="0">
                <a:latin typeface="Times New Roman" panose="02020603050405020304" pitchFamily="18" charset="0"/>
                <a:ea typeface="黑体" panose="02010609060101010101" charset="-122"/>
              </a:rPr>
              <a:t>x</a:t>
            </a:r>
            <a:r>
              <a:rPr lang="en-US" altLang="zh-CN" sz="3735" baseline="30000" dirty="0"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en-US" altLang="zh-CN" sz="3735" i="1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y</a:t>
            </a:r>
            <a:r>
              <a:rPr lang="en-US" altLang="zh-CN" sz="3735" i="1" baseline="3000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n</a:t>
            </a:r>
            <a:r>
              <a:rPr lang="zh-CN" altLang="en-US" sz="3735" dirty="0">
                <a:latin typeface="Times New Roman" panose="02020603050405020304" pitchFamily="18" charset="0"/>
                <a:ea typeface="黑体" panose="02010609060101010101" charset="-122"/>
              </a:rPr>
              <a:t> 是关于 </a:t>
            </a:r>
            <a:r>
              <a:rPr lang="en-US" altLang="zh-CN" sz="3735" i="1">
                <a:latin typeface="Times New Roman" panose="02020603050405020304" pitchFamily="18" charset="0"/>
                <a:ea typeface="黑体" panose="02010609060101010101" charset="-122"/>
              </a:rPr>
              <a:t>x</a:t>
            </a:r>
            <a:r>
              <a:rPr lang="zh-CN" altLang="en-US" sz="3735" dirty="0">
                <a:latin typeface="Times New Roman" panose="02020603050405020304" pitchFamily="18" charset="0"/>
                <a:ea typeface="黑体" panose="02010609060101010101" charset="-122"/>
              </a:rPr>
              <a:t>，</a:t>
            </a:r>
            <a:r>
              <a:rPr lang="en-US" altLang="zh-CN" sz="3735" i="1">
                <a:latin typeface="Times New Roman" panose="02020603050405020304" pitchFamily="18" charset="0"/>
                <a:ea typeface="黑体" panose="02010609060101010101" charset="-122"/>
              </a:rPr>
              <a:t>y </a:t>
            </a:r>
            <a:r>
              <a:rPr lang="zh-CN" altLang="en-US" sz="3735" dirty="0">
                <a:latin typeface="Times New Roman" panose="02020603050405020304" pitchFamily="18" charset="0"/>
                <a:ea typeface="黑体" panose="02010609060101010101" charset="-122"/>
              </a:rPr>
              <a:t>的一个四次单项式，则</a:t>
            </a:r>
            <a:r>
              <a:rPr lang="en-US" altLang="zh-CN" sz="3735" dirty="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3735" i="1">
                <a:latin typeface="Times New Roman" panose="02020603050405020304" pitchFamily="18" charset="0"/>
                <a:ea typeface="黑体" panose="02010609060101010101" charset="-122"/>
              </a:rPr>
              <a:t>m</a:t>
            </a:r>
            <a:r>
              <a:rPr lang="zh-CN" altLang="en-US" sz="3735" dirty="0">
                <a:latin typeface="Times New Roman" panose="02020603050405020304" pitchFamily="18" charset="0"/>
                <a:ea typeface="黑体" panose="02010609060101010101" charset="-122"/>
                <a:sym typeface="Arial" panose="020B0604020202020204" pitchFamily="34" charset="0"/>
              </a:rPr>
              <a:t>，</a:t>
            </a:r>
            <a:r>
              <a:rPr lang="en-US" altLang="zh-CN" sz="3735" i="1">
                <a:latin typeface="Times New Roman" panose="02020603050405020304" pitchFamily="18" charset="0"/>
                <a:ea typeface="黑体" panose="02010609060101010101" charset="-122"/>
                <a:sym typeface="Arial" panose="020B0604020202020204" pitchFamily="34" charset="0"/>
              </a:rPr>
              <a:t>n </a:t>
            </a:r>
            <a:r>
              <a:rPr lang="zh-CN" altLang="en-US" sz="3735" dirty="0">
                <a:latin typeface="Times New Roman" panose="02020603050405020304" pitchFamily="18" charset="0"/>
                <a:ea typeface="黑体" panose="02010609060101010101" charset="-122"/>
              </a:rPr>
              <a:t>应满足的条件？　</a:t>
            </a:r>
            <a:endParaRPr lang="zh-CN" altLang="en-US" sz="3735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4370856" y="641773"/>
            <a:ext cx="5293485" cy="771772"/>
          </a:xfrm>
          <a:prstGeom prst="wedgeRoundRectCallout">
            <a:avLst>
              <a:gd name="adj1" fmla="val -49224"/>
              <a:gd name="adj2" fmla="val 113781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121920" tIns="60960" rIns="121920" bIns="60960" numCol="1" anchor="t" anchorCtr="0" compatLnSpc="1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735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+mn-ea"/>
                <a:sym typeface="+mn-ea"/>
              </a:rPr>
              <a:t>该单项式的次数是</a:t>
            </a:r>
            <a:r>
              <a:rPr lang="en-US" altLang="zh-CN" sz="3735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+mn-ea"/>
                <a:sym typeface="+mn-ea"/>
              </a:rPr>
              <a:t> 2 </a:t>
            </a:r>
            <a:r>
              <a:rPr lang="en-US" altLang="zh-CN" sz="3735" i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+mn-ea"/>
                <a:sym typeface="+mn-ea"/>
              </a:rPr>
              <a:t>+ n</a:t>
            </a:r>
            <a:endParaRPr lang="en-US" altLang="zh-CN" sz="3735" i="1" noProof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5011" y="5793494"/>
            <a:ext cx="4015316" cy="66678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Arial" panose="020B0604020202020204" pitchFamily="34" charset="0"/>
              </a:rPr>
              <a:t>所以</a:t>
            </a:r>
            <a:r>
              <a:rPr lang="en-US" altLang="zh-CN" sz="3735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Arial" panose="020B0604020202020204" pitchFamily="34" charset="0"/>
              </a:rPr>
              <a:t> </a:t>
            </a:r>
            <a:r>
              <a:rPr lang="en-US" altLang="zh-CN" sz="3735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Arial" panose="020B0604020202020204" pitchFamily="34" charset="0"/>
              </a:rPr>
              <a:t>m</a:t>
            </a:r>
            <a:r>
              <a:rPr lang="en-US" altLang="zh-CN" sz="373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≠</a:t>
            </a:r>
            <a:r>
              <a:rPr lang="en-US" altLang="zh-CN" sz="373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2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，</a:t>
            </a:r>
            <a:r>
              <a:rPr lang="en-US" altLang="zh-CN" sz="3735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n </a:t>
            </a:r>
            <a:r>
              <a:rPr lang="en-US" altLang="zh-CN" sz="373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= 2.</a:t>
            </a:r>
            <a:endParaRPr lang="en-US" altLang="zh-CN" sz="3735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21280" y="4189307"/>
            <a:ext cx="2517987" cy="66678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73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2 + </a:t>
            </a:r>
            <a:r>
              <a:rPr lang="en-US" altLang="zh-CN" sz="3735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n </a:t>
            </a:r>
            <a:r>
              <a:rPr lang="en-US" altLang="zh-CN" sz="373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=</a:t>
            </a:r>
            <a:r>
              <a:rPr lang="en-US" altLang="zh-CN" sz="3735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</a:t>
            </a:r>
            <a:r>
              <a:rPr lang="en-US" altLang="zh-CN" sz="373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4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，</a:t>
            </a:r>
            <a:endParaRPr lang="zh-CN" altLang="en-US" sz="3735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41408" y="4989584"/>
            <a:ext cx="3046027" cy="666786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73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且</a:t>
            </a:r>
            <a:r>
              <a:rPr lang="en-US" altLang="zh-CN" sz="3735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m </a:t>
            </a:r>
            <a:r>
              <a:rPr lang="en-US" altLang="zh-CN" sz="373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-</a:t>
            </a:r>
            <a:r>
              <a:rPr lang="en-US" altLang="zh-CN" sz="373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2</a:t>
            </a:r>
            <a:r>
              <a:rPr lang="en-US" altLang="zh-CN" sz="373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≠</a:t>
            </a:r>
            <a:r>
              <a:rPr lang="en-US" altLang="zh-CN" sz="373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0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，</a:t>
            </a:r>
            <a:endParaRPr lang="zh-CN" altLang="en-US" sz="3735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5222240" y="4022090"/>
            <a:ext cx="6969760" cy="1436370"/>
          </a:xfrm>
          <a:prstGeom prst="wedgeRoundRectCallout">
            <a:avLst>
              <a:gd name="adj1" fmla="val -59345"/>
              <a:gd name="adj2" fmla="val 5284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735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ea"/>
                <a:sym typeface="+mn-ea"/>
              </a:rPr>
              <a:t>为什么</a:t>
            </a:r>
            <a:r>
              <a:rPr lang="en-US" altLang="zh-CN" sz="3735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ea"/>
                <a:sym typeface="+mn-ea"/>
              </a:rPr>
              <a:t> </a:t>
            </a:r>
            <a:r>
              <a:rPr lang="en-US" altLang="zh-CN" sz="3735" i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m </a:t>
            </a:r>
            <a:r>
              <a:rPr lang="en-US" altLang="zh-CN" sz="3735" noProof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-</a:t>
            </a:r>
            <a:r>
              <a:rPr lang="en-US" altLang="zh-CN" sz="3735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2</a:t>
            </a:r>
            <a:r>
              <a:rPr lang="en-US" altLang="zh-CN" sz="3735" noProof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≠</a:t>
            </a:r>
            <a:r>
              <a:rPr lang="en-US" altLang="zh-CN" sz="3735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0</a:t>
            </a:r>
            <a:r>
              <a:rPr lang="zh-CN" altLang="en-US" sz="3735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ea"/>
                <a:sym typeface="+mn-ea"/>
              </a:rPr>
              <a:t>？</a:t>
            </a:r>
            <a:endParaRPr lang="zh-CN" altLang="en-US" sz="3735" noProof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28278" y="3461351"/>
            <a:ext cx="6318249" cy="66678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73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解：由题意知</a:t>
            </a:r>
            <a:r>
              <a:rPr lang="en-US" altLang="zh-CN" sz="373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3735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m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，</a:t>
            </a:r>
            <a:r>
              <a:rPr lang="en-US" altLang="zh-CN" sz="3735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n </a:t>
            </a:r>
            <a:r>
              <a:rPr lang="zh-CN" altLang="en-US" sz="373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要满足 </a:t>
            </a:r>
            <a:endParaRPr lang="zh-CN" altLang="en-US" sz="3735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4" name="云形标注 3"/>
          <p:cNvSpPr/>
          <p:nvPr/>
        </p:nvSpPr>
        <p:spPr>
          <a:xfrm>
            <a:off x="3221567" y="450427"/>
            <a:ext cx="7891780" cy="1378373"/>
          </a:xfrm>
          <a:prstGeom prst="cloudCallout">
            <a:avLst>
              <a:gd name="adj1" fmla="val -37608"/>
              <a:gd name="adj2" fmla="val 47850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defTabSz="1219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735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系数为</a:t>
            </a:r>
            <a:r>
              <a:rPr lang="en-US" altLang="zh-CN" sz="3735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</a:t>
            </a:r>
            <a:r>
              <a:rPr lang="en-US" altLang="zh-CN" sz="3735" i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m </a:t>
            </a:r>
            <a:r>
              <a:rPr lang="en-US" altLang="zh-CN" sz="3735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-</a:t>
            </a:r>
            <a:r>
              <a:rPr lang="en-US" altLang="zh-CN" sz="3735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2</a:t>
            </a:r>
            <a:r>
              <a:rPr lang="zh-CN" altLang="en-US" sz="3735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，</a:t>
            </a:r>
            <a:r>
              <a:rPr lang="en-US" altLang="zh-CN" sz="3735" i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m </a:t>
            </a:r>
            <a:r>
              <a:rPr lang="zh-CN" altLang="en-US" sz="3735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当作已知常数看待</a:t>
            </a:r>
            <a:endParaRPr lang="zh-CN" altLang="en-US" sz="3735" noProof="1">
              <a:latin typeface="黑体" panose="02010609060101010101" charset="-122"/>
              <a:ea typeface="黑体" panose="02010609060101010101" charset="-122"/>
              <a:cs typeface="+mn-ea"/>
            </a:endParaRPr>
          </a:p>
        </p:txBody>
      </p:sp>
      <p:sp>
        <p:nvSpPr>
          <p:cNvPr id="16" name="Rectangle 21"/>
          <p:cNvSpPr/>
          <p:nvPr>
            <p:custDataLst>
              <p:tags r:id="rId1"/>
            </p:custDataLst>
          </p:nvPr>
        </p:nvSpPr>
        <p:spPr>
          <a:xfrm>
            <a:off x="5605780" y="4810760"/>
            <a:ext cx="8451215" cy="13703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r>
              <a:rPr lang="zh-CN" altLang="en-US" sz="3735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ea"/>
              </a:rPr>
              <a:t>(注意：m</a:t>
            </a:r>
            <a:r>
              <a:rPr lang="zh-CN" altLang="en-US" sz="3735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ea"/>
                <a:sym typeface="宋体" panose="02010600030101010101" pitchFamily="2" charset="-122"/>
              </a:rPr>
              <a:t> = 2 时，单项式为 0</a:t>
            </a:r>
            <a:r>
              <a:rPr lang="zh-CN" altLang="en-US" sz="3735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ea"/>
              </a:rPr>
              <a:t>)</a:t>
            </a:r>
            <a:endParaRPr lang="zh-CN" altLang="en-US" sz="3735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1125" y="960755"/>
            <a:ext cx="998220" cy="6445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solidFill>
                  <a:srgbClr val="FF0000"/>
                </a:solidFill>
              </a:rPr>
              <a:t>难点</a:t>
            </a:r>
            <a:r>
              <a:rPr lang="zh-CN" altLang="en-US">
                <a:solidFill>
                  <a:srgbClr val="FF0000"/>
                </a:solidFill>
              </a:rPr>
              <a:t>：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6" grpId="0"/>
      <p:bldP spid="7" grpId="0"/>
      <p:bldP spid="9" grpId="0"/>
      <p:bldP spid="10" grpId="0" bldLvl="0" animBg="1"/>
      <p:bldP spid="11" grpId="0"/>
      <p:bldP spid="4" grpId="0" bldLvl="0" animBg="1"/>
      <p:bldP spid="4" grpId="1" bldLvl="0" animBg="1"/>
      <p:bldP spid="1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05"/>
          <p:cNvSpPr txBox="1"/>
          <p:nvPr/>
        </p:nvSpPr>
        <p:spPr>
          <a:xfrm>
            <a:off x="264795" y="1644015"/>
            <a:ext cx="11663045" cy="18173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735" dirty="0">
                <a:latin typeface="Times New Roman" panose="02020603050405020304" pitchFamily="18" charset="0"/>
                <a:ea typeface="黑体" panose="02010609060101010101" charset="-122"/>
              </a:rPr>
              <a:t>1. </a:t>
            </a:r>
            <a:r>
              <a:rPr lang="zh-CN" altLang="en-US" sz="3735" dirty="0">
                <a:latin typeface="Times New Roman" panose="02020603050405020304" pitchFamily="18" charset="0"/>
                <a:ea typeface="黑体" panose="02010609060101010101" charset="-122"/>
              </a:rPr>
              <a:t>已知                      是关于</a:t>
            </a:r>
            <a:r>
              <a:rPr lang="en-US" altLang="zh-CN" sz="3735" dirty="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3735" i="1" dirty="0">
                <a:latin typeface="Times New Roman" panose="02020603050405020304" pitchFamily="18" charset="0"/>
                <a:ea typeface="黑体" panose="02010609060101010101" charset="-122"/>
              </a:rPr>
              <a:t>x</a:t>
            </a:r>
            <a:r>
              <a:rPr lang="zh-CN" altLang="en-US" sz="3735" dirty="0">
                <a:latin typeface="Times New Roman" panose="02020603050405020304" pitchFamily="18" charset="0"/>
                <a:ea typeface="黑体" panose="02010609060101010101" charset="-122"/>
              </a:rPr>
              <a:t>，</a:t>
            </a:r>
            <a:r>
              <a:rPr lang="en-US" altLang="zh-CN" sz="3735" i="1" dirty="0">
                <a:latin typeface="Times New Roman" panose="02020603050405020304" pitchFamily="18" charset="0"/>
                <a:ea typeface="黑体" panose="02010609060101010101" charset="-122"/>
              </a:rPr>
              <a:t>y </a:t>
            </a:r>
            <a:r>
              <a:rPr lang="zh-CN" altLang="en-US" sz="3735" dirty="0">
                <a:latin typeface="Times New Roman" panose="02020603050405020304" pitchFamily="18" charset="0"/>
                <a:ea typeface="黑体" panose="02010609060101010101" charset="-122"/>
              </a:rPr>
              <a:t>的</a:t>
            </a:r>
            <a:r>
              <a:rPr lang="zh-CN" altLang="en-US" sz="3735" dirty="0">
                <a:latin typeface="Times New Roman" panose="02020603050405020304" pitchFamily="18" charset="0"/>
                <a:ea typeface="黑体" panose="02010609060101010101" charset="-122"/>
              </a:rPr>
              <a:t>四次单项式，求</a:t>
            </a:r>
            <a:r>
              <a:rPr lang="en-US" altLang="zh-CN" sz="3735" dirty="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3735" i="1" dirty="0">
                <a:latin typeface="Times New Roman" panose="02020603050405020304" pitchFamily="18" charset="0"/>
                <a:ea typeface="黑体" panose="02010609060101010101" charset="-122"/>
              </a:rPr>
              <a:t>a </a:t>
            </a:r>
            <a:r>
              <a:rPr lang="zh-CN" altLang="en-US" sz="3735" dirty="0">
                <a:latin typeface="Times New Roman" panose="02020603050405020304" pitchFamily="18" charset="0"/>
                <a:ea typeface="黑体" panose="02010609060101010101" charset="-122"/>
              </a:rPr>
              <a:t>的值</a:t>
            </a:r>
            <a:r>
              <a:rPr lang="en-US" altLang="zh-CN" sz="3735" dirty="0"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  <a:endParaRPr lang="en-US" altLang="zh-CN" sz="3735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6386" name="圆角矩形 31"/>
          <p:cNvSpPr/>
          <p:nvPr>
            <p:custDataLst>
              <p:tags r:id="rId1"/>
            </p:custDataLst>
          </p:nvPr>
        </p:nvSpPr>
        <p:spPr>
          <a:xfrm>
            <a:off x="257810" y="1083945"/>
            <a:ext cx="2095500" cy="719455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 cap="flat" cmpd="sng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>
              <a:lnSpc>
                <a:spcPct val="9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崭露头角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915160" y="1852930"/>
                <a:ext cx="2352675" cy="79311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（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𝑎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−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2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4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𝑎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altLang="zh-CN" sz="240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160" y="1852930"/>
                <a:ext cx="2352675" cy="7931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001771" y="4437769"/>
            <a:ext cx="4015316" cy="18167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735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∴ a</a:t>
            </a:r>
            <a:r>
              <a:rPr lang="en-US" altLang="zh-CN" sz="3735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Arial" panose="020B0604020202020204" pitchFamily="34" charset="0"/>
              </a:rPr>
              <a:t> </a:t>
            </a:r>
            <a:r>
              <a:rPr lang="en-US" altLang="zh-CN" sz="373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≠</a:t>
            </a:r>
            <a:r>
              <a:rPr lang="en-US" altLang="zh-CN" sz="373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2</a:t>
            </a:r>
            <a:endParaRPr lang="en-US" altLang="zh-CN" sz="3735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  <a:p>
            <a:r>
              <a:rPr lang="en-US" altLang="zh-CN" sz="3735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∴ a</a:t>
            </a:r>
            <a:r>
              <a:rPr lang="en-US" altLang="zh-CN" sz="3735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Arial" panose="020B0604020202020204" pitchFamily="34" charset="0"/>
              </a:rPr>
              <a:t> = -</a:t>
            </a:r>
            <a:r>
              <a:rPr lang="en-US" altLang="zh-CN" sz="373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2</a:t>
            </a:r>
            <a:endParaRPr lang="en-US" altLang="zh-CN" sz="3735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  <a:p>
            <a:endParaRPr lang="en-US" altLang="zh-CN" sz="3735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078605" y="3687022"/>
            <a:ext cx="2517987" cy="6661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73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|</a:t>
            </a:r>
            <a:r>
              <a:rPr lang="en-US" altLang="zh-CN" sz="3735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a</a:t>
            </a:r>
            <a:r>
              <a:rPr lang="en-US" altLang="zh-CN" sz="373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|=</a:t>
            </a:r>
            <a:r>
              <a:rPr lang="zh-CN" altLang="zh-CN" sz="373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±</a:t>
            </a:r>
            <a:r>
              <a:rPr lang="en-US" altLang="zh-CN" sz="373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2</a:t>
            </a:r>
            <a:r>
              <a:rPr lang="en-US" altLang="zh-CN" sz="3735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，</a:t>
            </a:r>
            <a:endParaRPr lang="zh-CN" altLang="en-US" sz="3735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6162888" y="3686564"/>
            <a:ext cx="2914015" cy="66611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73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且</a:t>
            </a:r>
            <a:r>
              <a:rPr lang="en-US" altLang="zh-CN" sz="3735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</a:t>
            </a:r>
            <a:r>
              <a:rPr lang="en-US" altLang="zh-CN" sz="3735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a </a:t>
            </a:r>
            <a:r>
              <a:rPr lang="en-US" altLang="zh-CN" sz="373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-</a:t>
            </a:r>
            <a:r>
              <a:rPr lang="en-US" altLang="zh-CN" sz="373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2</a:t>
            </a:r>
            <a:r>
              <a:rPr lang="en-US" altLang="zh-CN" sz="373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≠</a:t>
            </a:r>
            <a:r>
              <a:rPr lang="en-US" altLang="zh-CN" sz="373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0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，</a:t>
            </a:r>
            <a:endParaRPr lang="zh-CN" altLang="en-US" sz="3735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2971378" y="2935571"/>
            <a:ext cx="6318249" cy="6661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73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解：由题意知</a:t>
            </a:r>
            <a:r>
              <a:rPr lang="en-US" altLang="zh-CN" sz="373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3735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a</a:t>
            </a:r>
            <a:r>
              <a:rPr lang="zh-CN" altLang="en-US" sz="373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要满足</a:t>
            </a:r>
            <a:r>
              <a:rPr lang="en-US" altLang="zh-CN" sz="373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:</a:t>
            </a:r>
            <a:r>
              <a:rPr lang="zh-CN" altLang="en-US" sz="373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endParaRPr lang="zh-CN" altLang="en-US" sz="3735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161415" y="1907540"/>
            <a:ext cx="280035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E0FF"/>
                </a:solidFill>
              </a14:hiddenFill>
            </a:ext>
          </a:extLst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黑体" panose="02010609060101010101" charset="-122"/>
                <a:cs typeface="+mn-cs"/>
              </a:rPr>
              <a:t>        </a:t>
            </a:r>
            <a:r>
              <a:rPr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单项式定义</a:t>
            </a:r>
            <a:r>
              <a:rPr kumimoji="1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黑体" panose="02010609060101010101" charset="-122"/>
                <a:cs typeface="+mn-cs"/>
              </a:rPr>
              <a:t>：</a:t>
            </a:r>
            <a:endParaRPr kumimoji="1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黑体" panose="02010609060101010101" charset="-122"/>
              <a:cs typeface="+mn-cs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082040" y="3069273"/>
            <a:ext cx="3408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E0FF"/>
                </a:solidFill>
              </a14:hiddenFill>
            </a:ext>
          </a:extLst>
        </p:spPr>
        <p:txBody>
          <a:bodyPr wrap="square" anchor="ctr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1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单项式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的系数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：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1082040" y="4164965"/>
            <a:ext cx="332930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E0FF"/>
                </a:solidFill>
              </a14:hiddenFill>
            </a:ext>
          </a:extLst>
        </p:spPr>
        <p:txBody>
          <a:bodyPr wrap="square">
            <a:spAutoFit/>
          </a:bodyPr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+mn-cs"/>
              </a:rPr>
              <a:t>   </a:t>
            </a:r>
            <a:r>
              <a:rPr kumimoji="0" lang="zh-CN" altLang="en-US" sz="2800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单项式的次数：</a:t>
            </a:r>
            <a:endParaRPr kumimoji="0" lang="zh-CN" altLang="en-US" sz="2800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五角星 11"/>
          <p:cNvSpPr/>
          <p:nvPr>
            <p:custDataLst>
              <p:tags r:id="rId1"/>
            </p:custDataLst>
          </p:nvPr>
        </p:nvSpPr>
        <p:spPr>
          <a:xfrm>
            <a:off x="461963" y="1899285"/>
            <a:ext cx="471488" cy="442913"/>
          </a:xfrm>
          <a:prstGeom prst="star5">
            <a:avLst/>
          </a:prstGeom>
          <a:solidFill>
            <a:srgbClr val="FF660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五角星 12"/>
          <p:cNvSpPr/>
          <p:nvPr/>
        </p:nvSpPr>
        <p:spPr>
          <a:xfrm>
            <a:off x="461328" y="3113088"/>
            <a:ext cx="471488" cy="444500"/>
          </a:xfrm>
          <a:prstGeom prst="star5">
            <a:avLst/>
          </a:prstGeom>
          <a:solidFill>
            <a:srgbClr val="FF660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五角星 13"/>
          <p:cNvSpPr/>
          <p:nvPr/>
        </p:nvSpPr>
        <p:spPr>
          <a:xfrm>
            <a:off x="461963" y="4163060"/>
            <a:ext cx="471488" cy="442913"/>
          </a:xfrm>
          <a:prstGeom prst="star5">
            <a:avLst/>
          </a:prstGeom>
          <a:solidFill>
            <a:srgbClr val="FF660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31005" y="1974215"/>
            <a:ext cx="7355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表示数或字母的积的式子叫做单项式．</a:t>
            </a:r>
            <a:endParaRPr lang="zh-CN" altLang="en-US" sz="2800" b="1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08500" y="3055620"/>
            <a:ext cx="7077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单项式中的数字因数叫做这个单项式的系数</a:t>
            </a:r>
            <a:r>
              <a:rPr lang="en-US" altLang="zh-CN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. 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521835" y="4164330"/>
            <a:ext cx="6813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一个单项式中，所有字母的指数的和.</a:t>
            </a:r>
            <a:endParaRPr lang="zh-CN" altLang="en-US" sz="2800" b="1" noProof="0" dirty="0">
              <a:ln>
                <a:noFill/>
              </a:ln>
              <a:effectLst/>
              <a:uLnTx/>
              <a:uFillTx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6" grpId="0"/>
      <p:bldP spid="9" grpId="0"/>
      <p:bldP spid="5" grpId="0" bldLvl="0" animBg="1"/>
      <p:bldP spid="17" grpId="0"/>
      <p:bldP spid="14" grpId="0" animBg="1"/>
      <p:bldP spid="18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314575" y="2256790"/>
            <a:ext cx="6525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《零障碍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导教导学案</a:t>
            </a:r>
            <a:r>
              <a:rPr lang="zh-CN" altLang="zh-CN" sz="3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》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P51</a:t>
            </a:r>
            <a:endParaRPr lang="en-US" altLang="zh-CN" sz="3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52425" y="935990"/>
            <a:ext cx="11467147" cy="5530850"/>
            <a:chOff x="555" y="1474"/>
            <a:chExt cx="18059" cy="8710"/>
          </a:xfrm>
        </p:grpSpPr>
        <p:sp>
          <p:nvSpPr>
            <p:cNvPr id="6145" name="文本框 108"/>
            <p:cNvSpPr txBox="1"/>
            <p:nvPr>
              <p:custDataLst>
                <p:tags r:id="rId1"/>
              </p:custDataLst>
            </p:nvPr>
          </p:nvSpPr>
          <p:spPr>
            <a:xfrm>
              <a:off x="586" y="3365"/>
              <a:ext cx="18028" cy="66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marL="382905" indent="-382905">
                <a:lnSpc>
                  <a:spcPct val="150000"/>
                </a:lnSpc>
              </a:pPr>
              <a:r>
                <a:rPr lang="en-US" altLang="zh-CN" sz="3600" b="1">
                  <a:latin typeface="Times New Roman" panose="02020603050405020304" pitchFamily="18" charset="0"/>
                  <a:ea typeface="宋体" panose="02010600030101010101" pitchFamily="2" charset="-122"/>
                </a:rPr>
                <a:t>9. 下列式子中，是单项式的是　　　　                　(　　)　　　　　　　　　　　　　A. －    </a:t>
              </a:r>
              <a:r>
                <a:rPr lang="en-US" altLang="zh-CN" sz="36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sz="3600" b="1" baseline="3000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en-US" altLang="zh-CN" sz="36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yz</a:t>
              </a:r>
              <a:r>
                <a:rPr lang="en-US" altLang="zh-CN" sz="3600" b="1" baseline="300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3600" b="1">
                  <a:latin typeface="Times New Roman" panose="02020603050405020304" pitchFamily="18" charset="0"/>
                  <a:ea typeface="宋体" panose="02010600030101010101" pitchFamily="2" charset="-122"/>
                </a:rPr>
                <a:t>                    </a:t>
              </a:r>
              <a:endPara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marL="382905" indent="0">
                <a:lnSpc>
                  <a:spcPct val="150000"/>
                </a:lnSpc>
              </a:pPr>
              <a:r>
                <a:rPr lang="en-US" altLang="zh-CN" sz="3600" b="1">
                  <a:latin typeface="Times New Roman" panose="02020603050405020304" pitchFamily="18" charset="0"/>
                  <a:ea typeface="宋体" panose="02010600030101010101" pitchFamily="2" charset="-122"/>
                </a:rPr>
                <a:t>B. </a:t>
              </a:r>
              <a:r>
                <a:rPr lang="en-US" altLang="zh-CN" sz="36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sz="3600" b="1"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r>
                <a:rPr lang="en-US" altLang="zh-CN" sz="36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endPara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marL="382905" indent="0">
                <a:lnSpc>
                  <a:spcPct val="150000"/>
                </a:lnSpc>
              </a:pPr>
              <a:r>
                <a:rPr lang="en-US" altLang="zh-CN" sz="3600" b="1">
                  <a:latin typeface="Times New Roman" panose="02020603050405020304" pitchFamily="18" charset="0"/>
                  <a:ea typeface="宋体" panose="02010600030101010101" pitchFamily="2" charset="-122"/>
                </a:rPr>
                <a:t>C. </a:t>
              </a:r>
              <a:r>
                <a:rPr lang="en-US" altLang="zh-CN" sz="36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  <a:r>
                <a:rPr lang="en-US" altLang="zh-CN" sz="3600" b="1" baseline="300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3600" b="1"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r>
                <a:rPr lang="en-US" altLang="zh-CN" sz="36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r>
                <a:rPr lang="en-US" altLang="zh-CN" sz="3600" b="1" baseline="300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3600" b="1">
                  <a:latin typeface="Times New Roman" panose="02020603050405020304" pitchFamily="18" charset="0"/>
                  <a:ea typeface="宋体" panose="02010600030101010101" pitchFamily="2" charset="-122"/>
                </a:rPr>
                <a:t>                        </a:t>
              </a:r>
              <a:endPara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marL="382905" indent="0">
                <a:lnSpc>
                  <a:spcPct val="150000"/>
                </a:lnSpc>
              </a:pPr>
              <a:r>
                <a:rPr lang="en-US" altLang="zh-CN" sz="3600" b="1">
                  <a:latin typeface="Times New Roman" panose="02020603050405020304" pitchFamily="18" charset="0"/>
                  <a:ea typeface="宋体" panose="02010600030101010101" pitchFamily="2" charset="-122"/>
                </a:rPr>
                <a:t>D. </a:t>
              </a:r>
              <a:endPara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7304" y="1474"/>
              <a:ext cx="4530" cy="90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555" y="2381"/>
              <a:ext cx="2780" cy="680"/>
            </a:xfrm>
            <a:prstGeom prst="rect">
              <a:avLst/>
            </a:prstGeom>
          </p:spPr>
        </p:pic>
        <p:graphicFrame>
          <p:nvGraphicFramePr>
            <p:cNvPr id="163" name="对象 162"/>
            <p:cNvGraphicFramePr/>
            <p:nvPr>
              <p:custDataLst>
                <p:tags r:id="rId6"/>
              </p:custDataLst>
            </p:nvPr>
          </p:nvGraphicFramePr>
          <p:xfrm>
            <a:off x="3086" y="4608"/>
            <a:ext cx="498" cy="1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" name="" r:id="rId7" imgW="330200" imgH="1066800" progId="Equation.DSMT4">
                    <p:embed/>
                  </p:oleObj>
                </mc:Choice>
                <mc:Fallback>
                  <p:oleObj name="" r:id="rId7" imgW="330200" imgH="1066800" progId="Equation.DSMT4">
                    <p:embed/>
                    <p:pic>
                      <p:nvPicPr>
                        <p:cNvPr id="0" name="图片 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086" y="4608"/>
                          <a:ext cx="498" cy="15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/>
            <p:cNvGraphicFramePr/>
            <p:nvPr>
              <p:custDataLst>
                <p:tags r:id="rId9"/>
              </p:custDataLst>
            </p:nvPr>
          </p:nvGraphicFramePr>
          <p:xfrm>
            <a:off x="2243" y="8448"/>
            <a:ext cx="1533" cy="1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" r:id="rId10" imgW="1016000" imgH="1168400" progId="Equation.DSMT4">
                    <p:embed/>
                  </p:oleObj>
                </mc:Choice>
                <mc:Fallback>
                  <p:oleObj name="" r:id="rId10" imgW="1016000" imgH="1168400" progId="Equation.DSMT4">
                    <p:embed/>
                    <p:pic>
                      <p:nvPicPr>
                        <p:cNvPr id="0" name="图片 2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243" y="8448"/>
                          <a:ext cx="1533" cy="17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文本框 9"/>
          <p:cNvSpPr txBox="1"/>
          <p:nvPr>
            <p:custDataLst>
              <p:tags r:id="rId12"/>
            </p:custDataLst>
          </p:nvPr>
        </p:nvSpPr>
        <p:spPr>
          <a:xfrm>
            <a:off x="10922318" y="2475865"/>
            <a:ext cx="1550987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文本框 108"/>
          <p:cNvSpPr txBox="1"/>
          <p:nvPr>
            <p:custDataLst>
              <p:tags r:id="rId1"/>
            </p:custDataLst>
          </p:nvPr>
        </p:nvSpPr>
        <p:spPr>
          <a:xfrm>
            <a:off x="352425" y="1305878"/>
            <a:ext cx="11447463" cy="42462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382905" indent="-382905">
              <a:lnSpc>
                <a:spcPct val="15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10.(2022·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</a:rPr>
              <a:t>广州期末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)单项式－</a:t>
            </a:r>
            <a:r>
              <a:rPr lang="en-US" altLang="zh-CN" sz="3600" b="1" i="1">
                <a:latin typeface="Times New Roman" panose="02020603050405020304" pitchFamily="18" charset="0"/>
                <a:ea typeface="宋体" panose="02010600030101010101" pitchFamily="2" charset="-122"/>
              </a:rPr>
              <a:t>xy</a:t>
            </a:r>
            <a:r>
              <a:rPr lang="en-US" altLang="zh-CN" sz="36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的次数是　　　　 (　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　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82905" indent="0">
              <a:lnSpc>
                <a:spcPct val="15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A. －1  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82905" indent="0">
              <a:lnSpc>
                <a:spcPct val="15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B. 1  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82905" indent="0">
              <a:lnSpc>
                <a:spcPct val="15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C. 2  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82905" indent="0">
              <a:lnSpc>
                <a:spcPct val="15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D. 3 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0804843" y="1570990"/>
            <a:ext cx="1550987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文本框 108"/>
          <p:cNvSpPr txBox="1"/>
          <p:nvPr>
            <p:custDataLst>
              <p:tags r:id="rId1"/>
            </p:custDataLst>
          </p:nvPr>
        </p:nvSpPr>
        <p:spPr>
          <a:xfrm>
            <a:off x="352425" y="1065213"/>
            <a:ext cx="11447463" cy="50774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382905" indent="-382905">
              <a:lnSpc>
                <a:spcPct val="15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11.(2023·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</a:rPr>
              <a:t>江西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)单项式－5</a:t>
            </a:r>
            <a:r>
              <a:rPr lang="en-US" altLang="zh-CN" sz="3600" b="1" i="1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的系数为_______. 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82905" indent="-382905">
              <a:lnSpc>
                <a:spcPct val="15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12.单项式2</a:t>
            </a:r>
            <a:r>
              <a:rPr lang="en-US" altLang="zh-CN" sz="3600" b="1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36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3600" b="1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的系数和次数分别是　　　　　      (　　)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82905" indent="0">
              <a:lnSpc>
                <a:spcPct val="15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A. 2，2  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82905" indent="0">
              <a:lnSpc>
                <a:spcPct val="15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B. 2，3  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82905" indent="0">
              <a:lnSpc>
                <a:spcPct val="15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C. 3，2  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82905" indent="0">
              <a:lnSpc>
                <a:spcPct val="15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D. 4，2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014653" y="1256030"/>
            <a:ext cx="1550987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－5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0706418" y="2218690"/>
            <a:ext cx="1550987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4568032" y="2981643"/>
            <a:ext cx="2837180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2.1</a:t>
            </a:r>
            <a:r>
              <a:rPr lang="zh-CN" altLang="en-US" sz="4400" dirty="0">
                <a:solidFill>
                  <a:srgbClr val="CC0066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4400" dirty="0">
                <a:solidFill>
                  <a:srgbClr val="CC0066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4400" dirty="0">
                <a:solidFill>
                  <a:srgbClr val="CC0066"/>
                </a:solidFill>
                <a:latin typeface="黑体" panose="02010609060101010101" charset="-122"/>
                <a:ea typeface="黑体" panose="02010609060101010101" charset="-122"/>
              </a:rPr>
              <a:t>整 式</a:t>
            </a:r>
            <a:endParaRPr lang="zh-CN" altLang="en-US" sz="4400" dirty="0">
              <a:solidFill>
                <a:srgbClr val="CC0066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Text Box 4"/>
          <p:cNvSpPr txBox="1"/>
          <p:nvPr/>
        </p:nvSpPr>
        <p:spPr>
          <a:xfrm>
            <a:off x="2466340" y="1902460"/>
            <a:ext cx="7040880" cy="10147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l"/>
            <a:r>
              <a:rPr lang="zh-CN" altLang="en-US" sz="6000" dirty="0">
                <a:solidFill>
                  <a:srgbClr val="070707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第二章 </a:t>
            </a:r>
            <a:r>
              <a:rPr lang="en-US" altLang="zh-CN" sz="6000" dirty="0">
                <a:solidFill>
                  <a:srgbClr val="070707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6000" dirty="0">
                <a:solidFill>
                  <a:srgbClr val="070707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整式的加减</a:t>
            </a:r>
            <a:endParaRPr lang="zh-CN" altLang="en-US" sz="6000" dirty="0">
              <a:solidFill>
                <a:srgbClr val="070707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4180999" y="4037013"/>
            <a:ext cx="36118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ctr"/>
            <a:r>
              <a:rPr lang="zh-CN" altLang="en-US" sz="3600" dirty="0">
                <a:latin typeface="黑体" panose="02010609060101010101" charset="-122"/>
                <a:ea typeface="黑体" panose="02010609060101010101" charset="-122"/>
              </a:rPr>
              <a:t>第</a:t>
            </a:r>
            <a:r>
              <a:rPr lang="en-US" altLang="zh-CN" sz="36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3600" dirty="0">
                <a:latin typeface="黑体" panose="02010609060101010101" charset="-122"/>
                <a:ea typeface="黑体" panose="02010609060101010101" charset="-122"/>
              </a:rPr>
              <a:t>课时 </a:t>
            </a:r>
            <a:r>
              <a:rPr lang="en-US" altLang="zh-CN" sz="3600" dirty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3600" dirty="0">
                <a:latin typeface="黑体" panose="02010609060101010101" charset="-122"/>
                <a:ea typeface="黑体" panose="02010609060101010101" charset="-122"/>
              </a:rPr>
              <a:t>单项式</a:t>
            </a:r>
            <a:endParaRPr lang="zh-CN" altLang="en-US" sz="36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PA_圆角矩形 159"/>
          <p:cNvSpPr/>
          <p:nvPr>
            <p:custDataLst>
              <p:tags r:id="rId1"/>
            </p:custDataLst>
          </p:nvPr>
        </p:nvSpPr>
        <p:spPr>
          <a:xfrm>
            <a:off x="3367405" y="4969510"/>
            <a:ext cx="5172710" cy="90297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5400">
            <a:gradFill>
              <a:gsLst>
                <a:gs pos="15000">
                  <a:schemeClr val="tx2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1270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初</a:t>
            </a:r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 </a:t>
            </a:r>
            <a:r>
              <a:rPr 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一</a:t>
            </a:r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 </a:t>
            </a:r>
            <a:r>
              <a:rPr 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数</a:t>
            </a:r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 </a:t>
            </a:r>
            <a:r>
              <a:rPr 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学</a:t>
            </a:r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 </a:t>
            </a:r>
            <a:r>
              <a:rPr 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备</a:t>
            </a:r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 </a:t>
            </a:r>
            <a:r>
              <a:rPr 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课</a:t>
            </a:r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 </a:t>
            </a:r>
            <a:r>
              <a:rPr 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组</a:t>
            </a:r>
            <a:endParaRPr lang="zh-CN" sz="3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" name="组合 16"/>
          <p:cNvGrpSpPr/>
          <p:nvPr/>
        </p:nvGrpSpPr>
        <p:grpSpPr>
          <a:xfrm>
            <a:off x="343535" y="1805940"/>
            <a:ext cx="11447780" cy="3408680"/>
            <a:chOff x="541" y="2844"/>
            <a:chExt cx="18028" cy="5368"/>
          </a:xfrm>
        </p:grpSpPr>
        <p:grpSp>
          <p:nvGrpSpPr>
            <p:cNvPr id="10" name="组合 9"/>
            <p:cNvGrpSpPr/>
            <p:nvPr/>
          </p:nvGrpSpPr>
          <p:grpSpPr>
            <a:xfrm>
              <a:off x="541" y="2844"/>
              <a:ext cx="18028" cy="5368"/>
              <a:chOff x="555" y="1845"/>
              <a:chExt cx="18028" cy="5368"/>
            </a:xfrm>
          </p:grpSpPr>
          <p:sp>
            <p:nvSpPr>
              <p:cNvPr id="6145" name="文本框 108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55" y="2525"/>
                <a:ext cx="18028" cy="43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pPr marL="382905" indent="-382905">
                  <a:lnSpc>
                    <a:spcPct val="160000"/>
                  </a:lnSpc>
                </a:pPr>
                <a:r>
                  <a:rPr lang="en-US" altLang="zh-CN" sz="36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13. 单项式        的系数和次数分别是　　　              (</a:t>
                </a:r>
                <a:r>
                  <a:rPr lang="en-US" altLang="zh-CN" sz="3600" b="1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　　</a:t>
                </a:r>
                <a:r>
                  <a:rPr lang="en-US" altLang="zh-CN" sz="36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)</a:t>
                </a:r>
                <a:endParaRPr lang="en-US" altLang="zh-CN" sz="36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382905" indent="0">
                  <a:lnSpc>
                    <a:spcPct val="160000"/>
                  </a:lnSpc>
                </a:pPr>
                <a:r>
                  <a:rPr lang="en-US" altLang="zh-CN" sz="36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A.     和3                      B.     和2  </a:t>
                </a:r>
                <a:endParaRPr lang="en-US" altLang="zh-CN" sz="36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382905" indent="0">
                  <a:lnSpc>
                    <a:spcPct val="160000"/>
                  </a:lnSpc>
                </a:pPr>
                <a:r>
                  <a:rPr lang="en-US" altLang="zh-CN" sz="36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C.     和4                      D.     和2</a:t>
                </a:r>
                <a:endParaRPr lang="en-US" altLang="zh-CN" sz="36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5" name="图片 4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3"/>
              <a:stretch>
                <a:fillRect/>
              </a:stretch>
            </p:blipFill>
            <p:spPr>
              <a:xfrm>
                <a:off x="555" y="1845"/>
                <a:ext cx="2780" cy="680"/>
              </a:xfrm>
              <a:prstGeom prst="rect">
                <a:avLst/>
              </a:prstGeom>
            </p:spPr>
          </p:pic>
          <p:graphicFrame>
            <p:nvGraphicFramePr>
              <p:cNvPr id="167" name="对象 166"/>
              <p:cNvGraphicFramePr/>
              <p:nvPr>
                <p:custDataLst>
                  <p:tags r:id="rId4"/>
                </p:custDataLst>
              </p:nvPr>
            </p:nvGraphicFramePr>
            <p:xfrm>
              <a:off x="2278" y="3988"/>
              <a:ext cx="556" cy="16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8" name="" r:id="rId5" imgW="368300" imgH="1079500" progId="Equation.DSMT4">
                      <p:embed/>
                    </p:oleObj>
                  </mc:Choice>
                  <mc:Fallback>
                    <p:oleObj name="" r:id="rId5" imgW="368300" imgH="1079500" progId="Equation.DSMT4">
                      <p:embed/>
                      <p:pic>
                        <p:nvPicPr>
                          <p:cNvPr id="0" name="图片 2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278" y="3988"/>
                            <a:ext cx="556" cy="160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" name="对象 5"/>
              <p:cNvGraphicFramePr/>
              <p:nvPr>
                <p:custDataLst>
                  <p:tags r:id="rId7"/>
                </p:custDataLst>
              </p:nvPr>
            </p:nvGraphicFramePr>
            <p:xfrm>
              <a:off x="8934" y="3954"/>
              <a:ext cx="556" cy="16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" name="" r:id="rId8" imgW="368300" imgH="1079500" progId="Equation.DSMT4">
                      <p:embed/>
                    </p:oleObj>
                  </mc:Choice>
                  <mc:Fallback>
                    <p:oleObj name="" r:id="rId8" imgW="368300" imgH="1079500" progId="Equation.DSMT4">
                      <p:embed/>
                      <p:pic>
                        <p:nvPicPr>
                          <p:cNvPr id="0" name="图片 2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8934" y="3954"/>
                            <a:ext cx="556" cy="160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对象 7"/>
              <p:cNvGraphicFramePr/>
              <p:nvPr>
                <p:custDataLst>
                  <p:tags r:id="rId9"/>
                </p:custDataLst>
              </p:nvPr>
            </p:nvGraphicFramePr>
            <p:xfrm>
              <a:off x="2336" y="5609"/>
              <a:ext cx="498" cy="16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" name="" r:id="rId10" imgW="330200" imgH="1079500" progId="Equation.DSMT4">
                      <p:embed/>
                    </p:oleObj>
                  </mc:Choice>
                  <mc:Fallback>
                    <p:oleObj name="" r:id="rId10" imgW="330200" imgH="1079500" progId="Equation.DSMT4">
                      <p:embed/>
                      <p:pic>
                        <p:nvPicPr>
                          <p:cNvPr id="0" name="图片 2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2336" y="5609"/>
                            <a:ext cx="498" cy="160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对象 10"/>
              <p:cNvGraphicFramePr/>
              <p:nvPr>
                <p:custDataLst>
                  <p:tags r:id="rId12"/>
                </p:custDataLst>
              </p:nvPr>
            </p:nvGraphicFramePr>
            <p:xfrm>
              <a:off x="8992" y="5579"/>
              <a:ext cx="498" cy="16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" name="" r:id="rId13" imgW="330200" imgH="1079500" progId="Equation.DSMT4">
                      <p:embed/>
                    </p:oleObj>
                  </mc:Choice>
                  <mc:Fallback>
                    <p:oleObj name="" r:id="rId13" imgW="330200" imgH="1079500" progId="Equation.DSMT4">
                      <p:embed/>
                      <p:pic>
                        <p:nvPicPr>
                          <p:cNvPr id="0" name="图片 2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8992" y="5579"/>
                            <a:ext cx="498" cy="160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5" name="对象 14"/>
            <p:cNvGraphicFramePr/>
            <p:nvPr>
              <p:custDataLst>
                <p:tags r:id="rId14"/>
              </p:custDataLst>
            </p:nvPr>
          </p:nvGraphicFramePr>
          <p:xfrm>
            <a:off x="3934" y="3524"/>
            <a:ext cx="1513" cy="1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" name="" r:id="rId15" imgW="1002665" imgH="1130300" progId="Equation.DSMT4">
                    <p:embed/>
                  </p:oleObj>
                </mc:Choice>
                <mc:Fallback>
                  <p:oleObj name="" r:id="rId15" imgW="1002665" imgH="1130300" progId="Equation.DSMT4">
                    <p:embed/>
                    <p:pic>
                      <p:nvPicPr>
                        <p:cNvPr id="0" name="图片 2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934" y="3524"/>
                          <a:ext cx="1513" cy="1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文本框 12"/>
          <p:cNvSpPr txBox="1"/>
          <p:nvPr>
            <p:custDataLst>
              <p:tags r:id="rId17"/>
            </p:custDataLst>
          </p:nvPr>
        </p:nvSpPr>
        <p:spPr>
          <a:xfrm>
            <a:off x="10948353" y="2449830"/>
            <a:ext cx="1550987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352425" y="1065530"/>
            <a:ext cx="11447780" cy="4797425"/>
            <a:chOff x="555" y="1678"/>
            <a:chExt cx="18028" cy="7555"/>
          </a:xfrm>
        </p:grpSpPr>
        <p:sp>
          <p:nvSpPr>
            <p:cNvPr id="6145" name="文本框 108"/>
            <p:cNvSpPr txBox="1"/>
            <p:nvPr>
              <p:custDataLst>
                <p:tags r:id="rId1"/>
              </p:custDataLst>
            </p:nvPr>
          </p:nvSpPr>
          <p:spPr>
            <a:xfrm>
              <a:off x="555" y="1678"/>
              <a:ext cx="18028" cy="75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marL="382905" indent="-382905">
                <a:lnSpc>
                  <a:spcPct val="170000"/>
                </a:lnSpc>
              </a:pPr>
              <a:r>
                <a:rPr lang="en-US" altLang="zh-CN" sz="3600" b="1">
                  <a:latin typeface="Times New Roman" panose="02020603050405020304" pitchFamily="18" charset="0"/>
                  <a:ea typeface="宋体" panose="02010600030101010101" pitchFamily="2" charset="-122"/>
                </a:rPr>
                <a:t>14. 下列说法正确的是　　　　                              　(　　)</a:t>
              </a:r>
              <a:endPara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marL="840105" lvl="1" indent="-382905">
                <a:lnSpc>
                  <a:spcPct val="170000"/>
                </a:lnSpc>
              </a:pPr>
              <a:r>
                <a:rPr lang="en-US" altLang="zh-CN" sz="3600" b="1">
                  <a:latin typeface="Times New Roman" panose="02020603050405020304" pitchFamily="18" charset="0"/>
                  <a:ea typeface="宋体" panose="02010600030101010101" pitchFamily="2" charset="-122"/>
                </a:rPr>
                <a:t>A. 单项式－         的系数是－3</a:t>
              </a:r>
              <a:endPara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marL="840105" lvl="1" indent="-382905">
                <a:lnSpc>
                  <a:spcPct val="170000"/>
                </a:lnSpc>
              </a:pPr>
              <a:r>
                <a:rPr lang="en-US" altLang="zh-CN" sz="3600" b="1">
                  <a:latin typeface="Times New Roman" panose="02020603050405020304" pitchFamily="18" charset="0"/>
                  <a:ea typeface="宋体" panose="02010600030101010101" pitchFamily="2" charset="-122"/>
                </a:rPr>
                <a:t>B. 单项式－          的次数是2</a:t>
              </a:r>
              <a:endPara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marL="840105" lvl="1" indent="-382905">
                <a:lnSpc>
                  <a:spcPct val="170000"/>
                </a:lnSpc>
              </a:pPr>
              <a:r>
                <a:rPr lang="en-US" altLang="zh-CN" sz="3600" b="1">
                  <a:latin typeface="Times New Roman" panose="02020603050405020304" pitchFamily="18" charset="0"/>
                  <a:ea typeface="宋体" panose="02010600030101010101" pitchFamily="2" charset="-122"/>
                </a:rPr>
                <a:t>C. 单项式</a:t>
              </a:r>
              <a:r>
                <a:rPr lang="en-US" altLang="zh-CN" sz="36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en-US" altLang="zh-CN" sz="3600" b="1">
                  <a:latin typeface="Times New Roman" panose="02020603050405020304" pitchFamily="18" charset="0"/>
                  <a:ea typeface="宋体" panose="02010600030101010101" pitchFamily="2" charset="-122"/>
                </a:rPr>
                <a:t>的次数是0</a:t>
              </a:r>
              <a:endPara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marL="840105" lvl="1" indent="-382905">
                <a:lnSpc>
                  <a:spcPct val="170000"/>
                </a:lnSpc>
              </a:pPr>
              <a:r>
                <a:rPr lang="en-US" altLang="zh-CN" sz="3600" b="1">
                  <a:latin typeface="Times New Roman" panose="02020603050405020304" pitchFamily="18" charset="0"/>
                  <a:ea typeface="宋体" panose="02010600030101010101" pitchFamily="2" charset="-122"/>
                </a:rPr>
                <a:t>D. 单项式</a:t>
              </a:r>
              <a:r>
                <a:rPr lang="en-US" altLang="zh-CN" sz="36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en-US" altLang="zh-CN" sz="3600" b="1">
                  <a:latin typeface="Times New Roman" panose="02020603050405020304" pitchFamily="18" charset="0"/>
                  <a:ea typeface="宋体" panose="02010600030101010101" pitchFamily="2" charset="-122"/>
                </a:rPr>
                <a:t>的系数是1</a:t>
              </a:r>
              <a:endPara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67" name="对象 166"/>
            <p:cNvGraphicFramePr/>
            <p:nvPr>
              <p:custDataLst>
                <p:tags r:id="rId2"/>
              </p:custDataLst>
            </p:nvPr>
          </p:nvGraphicFramePr>
          <p:xfrm>
            <a:off x="5282" y="3207"/>
            <a:ext cx="1533" cy="1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" name="" r:id="rId3" imgW="1016000" imgH="1130300" progId="Equation.DSMT4">
                    <p:embed/>
                  </p:oleObj>
                </mc:Choice>
                <mc:Fallback>
                  <p:oleObj name="" r:id="rId3" imgW="1016000" imgH="1130300" progId="Equation.DSMT4">
                    <p:embed/>
                    <p:pic>
                      <p:nvPicPr>
                        <p:cNvPr id="0" name="图片 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282" y="3207"/>
                          <a:ext cx="1533" cy="1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对象 5"/>
            <p:cNvGraphicFramePr/>
            <p:nvPr>
              <p:custDataLst>
                <p:tags r:id="rId5"/>
              </p:custDataLst>
            </p:nvPr>
          </p:nvGraphicFramePr>
          <p:xfrm>
            <a:off x="5281" y="4788"/>
            <a:ext cx="1533" cy="1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" name="" r:id="rId6" imgW="1016000" imgH="1130300" progId="Equation.DSMT4">
                    <p:embed/>
                  </p:oleObj>
                </mc:Choice>
                <mc:Fallback>
                  <p:oleObj name="" r:id="rId6" imgW="1016000" imgH="1130300" progId="Equation.DSMT4">
                    <p:embed/>
                    <p:pic>
                      <p:nvPicPr>
                        <p:cNvPr id="0" name="图片 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281" y="4788"/>
                          <a:ext cx="1533" cy="1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10820083" y="1295400"/>
            <a:ext cx="1550987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文本框 108"/>
          <p:cNvSpPr txBox="1"/>
          <p:nvPr>
            <p:custDataLst>
              <p:tags r:id="rId1"/>
            </p:custDataLst>
          </p:nvPr>
        </p:nvSpPr>
        <p:spPr>
          <a:xfrm>
            <a:off x="352425" y="1987233"/>
            <a:ext cx="11447463" cy="2584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382905" indent="-382905">
              <a:lnSpc>
                <a:spcPct val="15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15. 若单项式3</a:t>
            </a:r>
            <a:r>
              <a:rPr lang="en-US" altLang="zh-CN" sz="3600" b="1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36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3600" b="1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3600" b="1" i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的次数是5，则</a:t>
            </a:r>
            <a:r>
              <a:rPr lang="en-US" altLang="zh-CN" sz="3600" b="1" i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的值是______. 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82905" indent="-382905">
              <a:lnSpc>
                <a:spcPct val="15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16. 若(</a:t>
            </a:r>
            <a:r>
              <a:rPr lang="en-US" altLang="zh-CN" sz="3600" b="1" i="1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＋3)</a:t>
            </a:r>
            <a:r>
              <a:rPr lang="en-US" altLang="zh-CN" sz="3600" b="1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36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3600" b="1" i="1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3600" b="1" i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36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＋1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是关于</a:t>
            </a:r>
            <a:r>
              <a:rPr lang="en-US" altLang="zh-CN" sz="3600" b="1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3600" b="1" i="1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的5次单项式且系数为6，则</a:t>
            </a:r>
            <a:r>
              <a:rPr lang="en-US" altLang="zh-CN" sz="3600" b="1" i="1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＝______，</a:t>
            </a:r>
            <a:r>
              <a:rPr lang="en-US" altLang="zh-CN" sz="3600" b="1" i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______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911908" y="2094230"/>
            <a:ext cx="1550987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2733358" y="3796030"/>
            <a:ext cx="1550987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5082858" y="3796030"/>
            <a:ext cx="1550987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167380" y="2710815"/>
            <a:ext cx="6525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</a:t>
            </a:r>
            <a:r>
              <a:rPr lang="zh-CN" altLang="zh-CN" sz="3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课时分层》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p22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6626" name="Picture 6" descr="F:\随便丢\框标1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89680" y="1101725"/>
            <a:ext cx="2560320" cy="7956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>
            <p:custDataLst>
              <p:tags r:id="rId4"/>
            </p:custDataLst>
          </p:nvPr>
        </p:nvSpPr>
        <p:spPr bwMode="auto">
          <a:xfrm>
            <a:off x="4585335" y="1263650"/>
            <a:ext cx="1886585" cy="633730"/>
          </a:xfrm>
          <a:prstGeom prst="rect">
            <a:avLst/>
          </a:prstGeom>
          <a:noFill/>
        </p:spPr>
        <p:txBody>
          <a:bodyPr wrap="none">
            <a:noAutofit/>
          </a:bodyPr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课后作业</a:t>
            </a:r>
            <a:endParaRPr kumimoji="0" lang="zh-CN" altLang="en-US" sz="2800" b="1" kern="1200" cap="none" spc="0" normalizeH="0" baseline="0" noProof="0" dirty="0"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986155" y="1799590"/>
            <a:ext cx="8270240" cy="365887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zh-CN" sz="2800" b="1">
                <a:ea typeface="宋体" panose="02010600030101010101" pitchFamily="2" charset="-122"/>
              </a:rPr>
              <a:t>学习目标</a:t>
            </a:r>
            <a:r>
              <a:rPr lang="zh-CN" b="0">
                <a:ea typeface="宋体" panose="02010600030101010101" pitchFamily="2" charset="-122"/>
              </a:rPr>
              <a:t>：</a:t>
            </a:r>
            <a:r>
              <a:rPr lang="en-US" sz="2400" b="0">
                <a:latin typeface="Times New Roman" panose="02020603050405020304" pitchFamily="18" charset="0"/>
              </a:rPr>
              <a:t>1.</a:t>
            </a:r>
            <a:r>
              <a:rPr lang="zh-CN" sz="2400" b="0">
                <a:ea typeface="宋体" panose="02010600030101010101" pitchFamily="2" charset="-122"/>
              </a:rPr>
              <a:t>理解单项式、单项式的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系数和次数的概念</a:t>
            </a:r>
            <a:r>
              <a:rPr lang="en-US" sz="2400" b="0">
                <a:latin typeface="Times New Roman" panose="02020603050405020304" pitchFamily="18" charset="0"/>
              </a:rPr>
              <a:t>.                             2.</a:t>
            </a:r>
            <a:r>
              <a:rPr lang="zh-CN" sz="2400" b="0">
                <a:ea typeface="宋体" panose="02010600030101010101" pitchFamily="2" charset="-122"/>
              </a:rPr>
              <a:t>会用单项式表示简单的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数量关系</a:t>
            </a:r>
            <a:r>
              <a:rPr lang="en-US" sz="2400" b="0">
                <a:latin typeface="Times New Roman" panose="02020603050405020304" pitchFamily="18" charset="0"/>
              </a:rPr>
              <a:t>.</a:t>
            </a:r>
            <a:endParaRPr lang="zh-CN" sz="2400" b="1">
              <a:ea typeface="宋体" panose="02010600030101010101" pitchFamily="2" charset="-122"/>
            </a:endParaRPr>
          </a:p>
          <a:p>
            <a:pPr indent="0"/>
            <a:r>
              <a:rPr lang="zh-CN" sz="2800" b="1">
                <a:ea typeface="宋体" panose="02010600030101010101" pitchFamily="2" charset="-122"/>
              </a:rPr>
              <a:t>重点</a:t>
            </a:r>
            <a:r>
              <a:rPr lang="zh-CN" b="0">
                <a:ea typeface="宋体" panose="02010600030101010101" pitchFamily="2" charset="-122"/>
              </a:rPr>
              <a:t>：</a:t>
            </a:r>
            <a:r>
              <a:rPr lang="zh-CN" sz="2400" b="0">
                <a:ea typeface="宋体" panose="02010600030101010101" pitchFamily="2" charset="-122"/>
              </a:rPr>
              <a:t>理解单项式、单项式的系数和次数的概念</a:t>
            </a:r>
            <a:r>
              <a:rPr lang="en-US" sz="2000" b="0">
                <a:latin typeface="Times New Roman" panose="02020603050405020304" pitchFamily="18" charset="0"/>
              </a:rPr>
              <a:t>.</a:t>
            </a:r>
            <a:endParaRPr lang="zh-CN" sz="2000" b="1">
              <a:ea typeface="宋体" panose="02010600030101010101" pitchFamily="2" charset="-122"/>
            </a:endParaRPr>
          </a:p>
          <a:p>
            <a:pPr indent="0"/>
            <a:r>
              <a:rPr lang="zh-CN" sz="2800" b="1">
                <a:ea typeface="宋体" panose="02010600030101010101" pitchFamily="2" charset="-122"/>
              </a:rPr>
              <a:t>难点</a:t>
            </a:r>
            <a:r>
              <a:rPr lang="zh-CN" b="0">
                <a:ea typeface="宋体" panose="02010600030101010101" pitchFamily="2" charset="-122"/>
              </a:rPr>
              <a:t>：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负系数</a:t>
            </a:r>
            <a:r>
              <a:rPr lang="zh-CN" sz="2400" b="0">
                <a:ea typeface="宋体" panose="02010600030101010101" pitchFamily="2" charset="-122"/>
              </a:rPr>
              <a:t>的确定以及准确确定一个单项式的次数</a:t>
            </a:r>
            <a:r>
              <a:rPr lang="en-US" sz="2400" b="0">
                <a:latin typeface="Times New Roman" panose="02020603050405020304" pitchFamily="18" charset="0"/>
              </a:rPr>
              <a:t>.</a:t>
            </a:r>
            <a:endParaRPr lang="en-US" altLang="en-US" sz="2400" b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ECECEC">
                  <a:alpha val="100000"/>
                </a:srgbClr>
              </a:clrFrom>
              <a:clrTo>
                <a:srgbClr val="ECECE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9655" y="1109345"/>
            <a:ext cx="2453005" cy="23196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2" name="圆角矩形 31"/>
          <p:cNvSpPr/>
          <p:nvPr>
            <p:custDataLst>
              <p:tags r:id="rId1"/>
            </p:custDataLst>
          </p:nvPr>
        </p:nvSpPr>
        <p:spPr>
          <a:xfrm>
            <a:off x="239607" y="982133"/>
            <a:ext cx="2190751" cy="673100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 cap="flat" cmpd="sng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自主预习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Grp="1" noRot="1"/>
          </p:cNvSpPr>
          <p:nvPr/>
        </p:nvSpPr>
        <p:spPr>
          <a:xfrm>
            <a:off x="951230" y="1704975"/>
            <a:ext cx="67868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、用含有字母的式子填空，并观察特点：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Rectangle 3"/>
          <p:cNvSpPr>
            <a:spLocks noGrp="1" noRot="1"/>
          </p:cNvSpPr>
          <p:nvPr/>
        </p:nvSpPr>
        <p:spPr>
          <a:xfrm>
            <a:off x="967831" y="2089017"/>
            <a:ext cx="8418195" cy="1029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charset="-122"/>
              </a:rPr>
              <a:t>1.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charset="-122"/>
              </a:rPr>
              <a:t>棱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长为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a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的正方体的表面积为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charset="-122"/>
              </a:rPr>
              <a:t>____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，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体积为</a:t>
            </a:r>
            <a:r>
              <a:rPr lang="zh-CN" altLang="en-US" sz="2800" u="sng" dirty="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2800" u="sng" dirty="0">
                <a:latin typeface="Times New Roman" panose="02020603050405020304" pitchFamily="18" charset="0"/>
                <a:ea typeface="黑体" panose="02010609060101010101" charset="-122"/>
              </a:rPr>
              <a:t>         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951230" y="3780790"/>
            <a:ext cx="878459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3. 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</a:rPr>
              <a:t>一辆汽车的速度是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charset="-122"/>
              </a:rPr>
              <a:t>v 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km/h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</a:rPr>
              <a:t>，它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charset="-122"/>
              </a:rPr>
              <a:t>t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</a:rPr>
              <a:t>小时的行驶路程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为</a:t>
            </a:r>
            <a:endParaRPr lang="zh-CN" altLang="en-US" sz="2800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    </a:t>
            </a:r>
            <a:r>
              <a:rPr lang="zh-CN" altLang="en-US" sz="2800" u="sng">
                <a:latin typeface="Times New Roman" panose="02020603050405020304" pitchFamily="18" charset="0"/>
                <a:ea typeface="黑体" panose="02010609060101010101" charset="-122"/>
              </a:rPr>
              <a:t>         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sym typeface="Arial" panose="020B0604020202020204" pitchFamily="34" charset="0"/>
              </a:rPr>
              <a:t>km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  <a:endParaRPr lang="en-US" altLang="zh-CN" sz="280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952500" y="2647950"/>
            <a:ext cx="9934575" cy="11677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2. 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</a:rPr>
              <a:t>铅笔的单价为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charset="-122"/>
              </a:rPr>
              <a:t>x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</a:rPr>
              <a:t>元，圆珠笔的单价是铅笔的单价的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endParaRPr lang="en-US" altLang="zh-CN" sz="2800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      2.5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</a:rPr>
              <a:t>倍，责圆珠笔的单价是</a:t>
            </a:r>
            <a:r>
              <a:rPr lang="zh-CN" altLang="en-US" sz="2800" u="sng">
                <a:latin typeface="Times New Roman" panose="02020603050405020304" pitchFamily="18" charset="0"/>
                <a:ea typeface="黑体" panose="02010609060101010101" charset="-122"/>
              </a:rPr>
              <a:t>  </a:t>
            </a:r>
            <a:r>
              <a:rPr lang="en-US" altLang="zh-CN" sz="2800" u="sng">
                <a:latin typeface="Times New Roman" panose="02020603050405020304" pitchFamily="18" charset="0"/>
                <a:ea typeface="黑体" panose="02010609060101010101" charset="-122"/>
              </a:rPr>
              <a:t>  </a:t>
            </a:r>
            <a:r>
              <a:rPr lang="zh-CN" altLang="en-US" sz="2800" i="1" u="sng">
                <a:latin typeface="Times New Roman" panose="02020603050405020304" pitchFamily="18" charset="0"/>
                <a:ea typeface="黑体" panose="02010609060101010101" charset="-122"/>
              </a:rPr>
              <a:t>      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</a:rPr>
              <a:t>元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  <a:endParaRPr lang="en-US" altLang="zh-CN" sz="280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Rectangle 23"/>
          <p:cNvSpPr/>
          <p:nvPr/>
        </p:nvSpPr>
        <p:spPr>
          <a:xfrm>
            <a:off x="1657668" y="4363218"/>
            <a:ext cx="50482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vt </a:t>
            </a:r>
            <a:endParaRPr lang="en-US" altLang="zh-CN" sz="2800" i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794693" y="3271018"/>
            <a:ext cx="7854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2.5</a:t>
            </a:r>
            <a:r>
              <a:rPr lang="zh-CN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endParaRPr lang="zh-CN" altLang="zh-CN" sz="2800" i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8209915" y="2185168"/>
            <a:ext cx="658813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a</a:t>
            </a:r>
            <a:r>
              <a:rPr lang="en-US" altLang="zh-CN" sz="2800" i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3</a:t>
            </a:r>
            <a:endParaRPr lang="en-US" altLang="zh-CN" sz="2800" i="1" baseline="30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9" name="Text Box 6"/>
          <p:cNvSpPr txBox="1"/>
          <p:nvPr/>
        </p:nvSpPr>
        <p:spPr>
          <a:xfrm>
            <a:off x="6016625" y="2221045"/>
            <a:ext cx="7429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6a</a:t>
            </a:r>
            <a:r>
              <a:rPr lang="en-US" altLang="zh-CN" sz="2800" i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2</a:t>
            </a:r>
            <a:endParaRPr lang="en-US" altLang="zh-CN" sz="2800" i="1" baseline="30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935355" y="4727073"/>
            <a:ext cx="8764905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4. 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</a:rPr>
              <a:t>半径为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charset="-122"/>
              </a:rPr>
              <a:t>r 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cm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</a:rPr>
              <a:t>的圆的周长是</a:t>
            </a:r>
            <a:r>
              <a:rPr lang="zh-CN" altLang="en-US" sz="2800" u="sng">
                <a:latin typeface="Times New Roman" panose="02020603050405020304" pitchFamily="18" charset="0"/>
                <a:ea typeface="黑体" panose="02010609060101010101" charset="-122"/>
              </a:rPr>
              <a:t>         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cm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，面积为</a:t>
            </a:r>
            <a:r>
              <a:rPr lang="zh-CN" altLang="en-US" sz="2800" u="sng">
                <a:latin typeface="Times New Roman" panose="02020603050405020304" pitchFamily="18" charset="0"/>
                <a:ea typeface="黑体" panose="02010609060101010101" charset="-122"/>
              </a:rPr>
              <a:t>         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cm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9060101010101" charset="-122"/>
                <a:sym typeface="Arial" panose="020B0604020202020204" pitchFamily="34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  <a:endParaRPr lang="en-US" altLang="zh-CN" sz="280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1" name="Rectangle 23"/>
          <p:cNvSpPr/>
          <p:nvPr/>
        </p:nvSpPr>
        <p:spPr>
          <a:xfrm>
            <a:off x="5521008" y="4697228"/>
            <a:ext cx="678815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π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r</a:t>
            </a:r>
            <a:endParaRPr lang="en-US" altLang="zh-CN" sz="2800" i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2" name="Rectangle 23"/>
          <p:cNvSpPr/>
          <p:nvPr/>
        </p:nvSpPr>
        <p:spPr>
          <a:xfrm>
            <a:off x="8209915" y="4697228"/>
            <a:ext cx="616585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π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r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Arial" panose="020B0604020202020204" pitchFamily="34" charset="0"/>
              </a:rPr>
              <a:t>2</a:t>
            </a:r>
            <a:endParaRPr lang="en-US" altLang="zh-CN" sz="2800" i="1" baseline="30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build="allAtOnce"/>
      <p:bldP spid="4" grpId="0" animBg="1"/>
      <p:bldP spid="5" grpId="0" animBg="1"/>
      <p:bldP spid="6" grpId="0" bldLvl="0" animBg="1"/>
      <p:bldP spid="7" grpId="0"/>
      <p:bldP spid="8" grpId="0"/>
      <p:bldP spid="9" grpId="0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23"/>
          <p:cNvSpPr/>
          <p:nvPr/>
        </p:nvSpPr>
        <p:spPr>
          <a:xfrm>
            <a:off x="1657668" y="4363218"/>
            <a:ext cx="50482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00000"/>
              </a:lnSpc>
            </a:pP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vt </a:t>
            </a:r>
            <a:endParaRPr lang="en-US" altLang="zh-CN" sz="2800" i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794693" y="3271018"/>
            <a:ext cx="7854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spcBef>
                <a:spcPct val="50000"/>
              </a:spcBef>
            </a:pP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2.5</a:t>
            </a:r>
            <a:r>
              <a:rPr lang="zh-CN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endParaRPr lang="zh-CN" altLang="zh-CN" sz="2800" i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8209915" y="2185168"/>
            <a:ext cx="658813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a</a:t>
            </a:r>
            <a:r>
              <a:rPr lang="en-US" altLang="zh-CN" sz="2800" i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3</a:t>
            </a:r>
            <a:endParaRPr lang="en-US" altLang="zh-CN" sz="2800" i="1" baseline="30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9" name="Text Box 6"/>
          <p:cNvSpPr txBox="1"/>
          <p:nvPr/>
        </p:nvSpPr>
        <p:spPr>
          <a:xfrm>
            <a:off x="6016625" y="2221045"/>
            <a:ext cx="7429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6a</a:t>
            </a:r>
            <a:r>
              <a:rPr lang="en-US" altLang="zh-CN" sz="2800" i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2</a:t>
            </a:r>
            <a:endParaRPr lang="en-US" altLang="zh-CN" sz="2800" i="1" baseline="30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1" name="Rectangle 23"/>
          <p:cNvSpPr/>
          <p:nvPr/>
        </p:nvSpPr>
        <p:spPr>
          <a:xfrm>
            <a:off x="5521008" y="4697228"/>
            <a:ext cx="678815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π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r</a:t>
            </a:r>
            <a:endParaRPr lang="en-US" altLang="zh-CN" sz="2800" i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2" name="Rectangle 23"/>
          <p:cNvSpPr/>
          <p:nvPr/>
        </p:nvSpPr>
        <p:spPr>
          <a:xfrm>
            <a:off x="8209915" y="4697228"/>
            <a:ext cx="616585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π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r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Arial" panose="020B0604020202020204" pitchFamily="34" charset="0"/>
              </a:rPr>
              <a:t>2</a:t>
            </a:r>
            <a:endParaRPr lang="en-US" altLang="zh-CN" sz="2800" i="1" baseline="30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9583 0.0100926 L 0.109583 -0.319259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31771 0.0128704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61979 -0.0131481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60417 -0.00638889 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2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138889 L -0.209896 -0.222037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-1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80208 -0.221944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1"/>
      <p:bldP spid="8" grpId="1"/>
      <p:bldP spid="9" grpId="1"/>
      <p:bldP spid="11" grpId="1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612140" y="1492885"/>
            <a:ext cx="1096899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dirty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2400" dirty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上面各式的运算中</a:t>
            </a:r>
            <a:r>
              <a:rPr lang="zh-CN" altLang="en-US" sz="3600" dirty="0">
                <a:solidFill>
                  <a:srgbClr val="FF0000"/>
                </a:solidFill>
                <a:highlight>
                  <a:srgbClr val="C0C0C0"/>
                </a:highlight>
                <a:latin typeface="黑体" panose="02010609060101010101" charset="-122"/>
                <a:ea typeface="黑体" panose="02010609060101010101" charset="-122"/>
              </a:rPr>
              <a:t>数字和字母之间，字母与字母之间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的运算都是乘法运算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都是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表示数字与字母、字母与字母的积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</a:rPr>
              <a:t>)</a:t>
            </a:r>
            <a:r>
              <a:rPr lang="en-US" altLang="zh-CN" sz="2800" dirty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.</a:t>
            </a:r>
            <a:endParaRPr lang="en-US" altLang="zh-CN" sz="2800" dirty="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1" y="2886525"/>
            <a:ext cx="11880638" cy="7934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像这样的式子叫做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单项式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，单独的</a:t>
            </a: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一个数或一个字母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也是单项式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.</a:t>
            </a:r>
            <a:endParaRPr lang="en-US" altLang="zh-CN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2166620" y="3825427"/>
            <a:ext cx="5497195" cy="7372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例如：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sym typeface="Arial" panose="020B0604020202020204" pitchFamily="34" charset="0"/>
              </a:rPr>
              <a:t>像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sym typeface="Arial" panose="020B0604020202020204" pitchFamily="34" charset="0"/>
              </a:rPr>
              <a:t>2023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，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x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，等都是单项式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41805" y="4739640"/>
            <a:ext cx="6958330" cy="14960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当数与字母相乘或字母与字母相乘时，可以省略</a:t>
            </a:r>
            <a:r>
              <a:rPr kumimoji="0" lang="zh-CN" alt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8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乘</a:t>
            </a:r>
            <a:r>
              <a:rPr kumimoji="0" lang="zh-CN" alt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号，且把数字因数写在字母因数的</a:t>
            </a:r>
            <a:r>
              <a:rPr kumimoji="0" lang="zh-CN" alt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前面，如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411425" y="5526964"/>
          <a:ext cx="3059860" cy="79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737235" imgH="190500" progId="Equation.DSMT4">
                  <p:embed/>
                </p:oleObj>
              </mc:Choice>
              <mc:Fallback>
                <p:oleObj name="" r:id="rId1" imgW="737235" imgH="190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425" y="5526964"/>
                        <a:ext cx="3059860" cy="7913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圆角矩形 31"/>
          <p:cNvSpPr/>
          <p:nvPr>
            <p:custDataLst>
              <p:tags r:id="rId3"/>
            </p:custDataLst>
          </p:nvPr>
        </p:nvSpPr>
        <p:spPr>
          <a:xfrm>
            <a:off x="239607" y="982133"/>
            <a:ext cx="2190751" cy="673100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 cap="flat" cmpd="sng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知识归纳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4"/>
          <p:cNvSpPr txBox="1"/>
          <p:nvPr/>
        </p:nvSpPr>
        <p:spPr>
          <a:xfrm>
            <a:off x="1909022" y="1604857"/>
            <a:ext cx="7322820" cy="66678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　</a:t>
            </a:r>
            <a:r>
              <a:rPr lang="zh-CN" altLang="en-US" sz="3735" dirty="0">
                <a:latin typeface="黑体" panose="02010609060101010101" charset="-122"/>
                <a:ea typeface="黑体" panose="02010609060101010101" charset="-122"/>
              </a:rPr>
              <a:t>下列各式中哪些是单项式？</a:t>
            </a:r>
            <a:endParaRPr lang="zh-CN" altLang="en-US" sz="3735" dirty="0"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68658" name="Object 50"/>
          <p:cNvGraphicFramePr>
            <a:graphicFrameLocks noChangeAspect="1"/>
          </p:cNvGraphicFramePr>
          <p:nvPr/>
        </p:nvGraphicFramePr>
        <p:xfrm>
          <a:off x="658284" y="2349299"/>
          <a:ext cx="9756140" cy="133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2552700" imgH="393700" progId="Equation.DSMT4">
                  <p:embed/>
                </p:oleObj>
              </mc:Choice>
              <mc:Fallback>
                <p:oleObj name="" r:id="rId1" imgW="2552700" imgH="393700" progId="Equation.DSMT4">
                  <p:embed/>
                  <p:pic>
                    <p:nvPicPr>
                      <p:cNvPr id="0" name="Object 5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58284" y="2349299"/>
                        <a:ext cx="9756140" cy="13309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52"/>
          <p:cNvGraphicFramePr>
            <a:graphicFrameLocks noChangeAspect="1"/>
          </p:cNvGraphicFramePr>
          <p:nvPr/>
        </p:nvGraphicFramePr>
        <p:xfrm>
          <a:off x="6096000" y="3120567"/>
          <a:ext cx="152400" cy="270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114935" imgH="203835" progId="Equation.3">
                  <p:embed/>
                </p:oleObj>
              </mc:Choice>
              <mc:Fallback>
                <p:oleObj name="" r:id="rId3" imgW="114935" imgH="203835" progId="Equation.3">
                  <p:embed/>
                  <p:pic>
                    <p:nvPicPr>
                      <p:cNvPr id="0" name="Object 5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120567"/>
                        <a:ext cx="152400" cy="27093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54"/>
          <p:cNvSpPr/>
          <p:nvPr/>
        </p:nvSpPr>
        <p:spPr>
          <a:xfrm>
            <a:off x="1" y="-1373232"/>
            <a:ext cx="184731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5" name="圆角矩形 31"/>
          <p:cNvSpPr/>
          <p:nvPr/>
        </p:nvSpPr>
        <p:spPr>
          <a:xfrm>
            <a:off x="228600" y="1512147"/>
            <a:ext cx="2048933" cy="759460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 cap="flat" cmpd="sng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/>
            <a:r>
              <a:rPr lang="zh-CN" altLang="zh-CN" sz="373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说一说</a:t>
            </a:r>
            <a:endParaRPr lang="zh-CN" altLang="zh-CN" sz="373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15341" y="3429601"/>
            <a:ext cx="559769" cy="91300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5335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√</a:t>
            </a:r>
            <a:endParaRPr lang="zh-CN" altLang="en-US" sz="5335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67231" y="3429601"/>
            <a:ext cx="559769" cy="91300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5335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√</a:t>
            </a:r>
            <a:endParaRPr lang="zh-CN" altLang="en-US" sz="5335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08681" y="3430447"/>
            <a:ext cx="559769" cy="91300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5335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√</a:t>
            </a:r>
            <a:endParaRPr lang="zh-CN" altLang="en-US" sz="5335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42001" y="3599358"/>
            <a:ext cx="559769" cy="91300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5335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√</a:t>
            </a:r>
            <a:endParaRPr lang="zh-CN" altLang="en-US" sz="5335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71218" y="3526121"/>
            <a:ext cx="559769" cy="91300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5335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√</a:t>
            </a:r>
            <a:endParaRPr lang="zh-CN" altLang="en-US" sz="5335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363287" y="3621371"/>
            <a:ext cx="559769" cy="91300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5335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√</a:t>
            </a:r>
            <a:endParaRPr lang="zh-CN" altLang="en-US" sz="5335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云形标注 4"/>
          <p:cNvSpPr/>
          <p:nvPr/>
        </p:nvSpPr>
        <p:spPr>
          <a:xfrm>
            <a:off x="5536354" y="4665981"/>
            <a:ext cx="3915833" cy="1104900"/>
          </a:xfrm>
          <a:prstGeom prst="cloudCallout">
            <a:avLst>
              <a:gd name="adj1" fmla="val -49772"/>
              <a:gd name="adj2" fmla="val -74061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735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  </a:t>
            </a:r>
            <a:r>
              <a:rPr lang="zh-CN" altLang="en-US" sz="3735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为什么？</a:t>
            </a:r>
            <a:endParaRPr lang="zh-CN" altLang="en-US" sz="3735" noProof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  <p:bldP spid="10245" grpId="0" bldLvl="0" animBg="1"/>
      <p:bldP spid="10" grpId="0"/>
      <p:bldP spid="11" grpId="0"/>
      <p:bldP spid="12" grpId="0"/>
      <p:bldP spid="13" grpId="0"/>
      <p:bldP spid="14" grpId="0"/>
      <p:bldP spid="4" grpId="0" bldLvl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/>
          <p:nvPr/>
        </p:nvSpPr>
        <p:spPr>
          <a:xfrm>
            <a:off x="528321" y="2101605"/>
            <a:ext cx="8352367" cy="84504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735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 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单独一个数或一个字母</a:t>
            </a:r>
            <a:r>
              <a:rPr lang="zh-CN" altLang="en-US" sz="3735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也是单项式；</a:t>
            </a:r>
            <a:endParaRPr lang="zh-CN" altLang="en-US" sz="3735" u="sng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528320" y="2966897"/>
            <a:ext cx="11208518" cy="84504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735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2. </a:t>
            </a:r>
            <a:r>
              <a:rPr lang="zh-CN" altLang="en-US" sz="3735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不含加减运算，单项式只能</a:t>
            </a:r>
            <a:r>
              <a:rPr lang="zh-CN" altLang="en-US" sz="3735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含有乘积或乘方运算</a:t>
            </a:r>
            <a:r>
              <a:rPr lang="zh-CN" altLang="en-US" sz="3735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zh-CN" altLang="en-US" sz="3735" u="sng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528320" y="3896995"/>
            <a:ext cx="9682480" cy="10864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735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3. </a:t>
            </a:r>
            <a:r>
              <a:rPr lang="zh-CN" altLang="en-US" sz="3735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单项式的数字因数与字母可能一个或多个；</a:t>
            </a:r>
            <a:endParaRPr lang="en-US" altLang="zh-CN" sz="3735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US" altLang="zh-CN" sz="3735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441960" y="1572860"/>
            <a:ext cx="4600940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 eaLnBrk="0" hangingPunct="0">
              <a:defRPr/>
            </a:pPr>
            <a:r>
              <a:rPr lang="en-US" altLang="zh-CN" sz="3200" kern="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3735" kern="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判断单项式的方法：</a:t>
            </a:r>
            <a:endParaRPr lang="zh-CN" altLang="en-US" sz="3735" kern="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圆角矩形 31"/>
          <p:cNvSpPr/>
          <p:nvPr/>
        </p:nvSpPr>
        <p:spPr>
          <a:xfrm>
            <a:off x="671407" y="916782"/>
            <a:ext cx="2189480" cy="711200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 cap="flat" cmpd="sng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/>
            <a:r>
              <a:rPr lang="zh-CN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方法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归纳</a:t>
            </a:r>
            <a:endParaRPr lang="zh-CN" altLang="zh-CN" sz="32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1" name="图片 2" descr="1a13552943n1401538004c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80475" y="817245"/>
            <a:ext cx="2872740" cy="2378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72770" y="4785360"/>
            <a:ext cx="11764010" cy="2392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3740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4. </a:t>
            </a:r>
            <a:r>
              <a:rPr lang="zh-CN" altLang="en-US" sz="3740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可以含有除以数的运算（可看作乘这个数的倒数），</a:t>
            </a:r>
            <a:endParaRPr lang="zh-CN" altLang="en-US" sz="3740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74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不能含有除以字母</a:t>
            </a:r>
            <a:r>
              <a:rPr lang="zh-CN" altLang="en-US" sz="3740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的运算</a:t>
            </a:r>
            <a:r>
              <a:rPr lang="en-US" altLang="zh-CN" sz="3740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</a:t>
            </a:r>
            <a:endParaRPr lang="en-US" altLang="zh-CN" sz="3740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74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矩形 109571"/>
          <p:cNvSpPr/>
          <p:nvPr/>
        </p:nvSpPr>
        <p:spPr>
          <a:xfrm>
            <a:off x="161079" y="765387"/>
            <a:ext cx="11869420" cy="2738755"/>
          </a:xfrm>
          <a:prstGeom prst="rect">
            <a:avLst/>
          </a:prstGeom>
          <a:noFill/>
          <a:ln w="9525">
            <a:noFill/>
          </a:ln>
        </p:spPr>
        <p:txBody>
          <a:bodyPr wrap="square" lIns="150771" tIns="75392" rIns="150771" bIns="75392" anchor="t" anchorCtr="0">
            <a:spAutoFit/>
          </a:bodyPr>
          <a:lstStyle/>
          <a:p>
            <a:pPr defTabSz="1509395">
              <a:lnSpc>
                <a:spcPct val="150000"/>
              </a:lnSpc>
            </a:pPr>
            <a:r>
              <a:rPr lang="zh-CN" altLang="en-US" sz="3735" dirty="0">
                <a:latin typeface="黑体" panose="02010609060101010101" charset="-122"/>
                <a:ea typeface="黑体" panose="02010609060101010101" charset="-122"/>
              </a:rPr>
              <a:t>重点：</a:t>
            </a:r>
            <a:r>
              <a:rPr lang="en-US" altLang="zh-CN" sz="3735" dirty="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3735" dirty="0">
                <a:latin typeface="黑体" panose="02010609060101010101" charset="-122"/>
                <a:ea typeface="黑体" panose="02010609060101010101" charset="-122"/>
              </a:rPr>
              <a:t>、单项式中的</a:t>
            </a:r>
            <a:r>
              <a:rPr lang="zh-CN" altLang="en-US" sz="3735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数字因数</a:t>
            </a:r>
            <a:r>
              <a:rPr lang="zh-CN" altLang="en-US" sz="3735" dirty="0">
                <a:latin typeface="黑体" panose="02010609060101010101" charset="-122"/>
                <a:ea typeface="黑体" panose="02010609060101010101" charset="-122"/>
              </a:rPr>
              <a:t>叫做这个单项式的</a:t>
            </a:r>
            <a:r>
              <a:rPr lang="zh-CN" altLang="en-US" sz="3735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系数</a:t>
            </a:r>
            <a:r>
              <a:rPr lang="en-US" altLang="zh-CN" sz="3735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.</a:t>
            </a:r>
            <a:endParaRPr lang="en-US" altLang="zh-CN" sz="3735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defTabSz="1509395">
              <a:lnSpc>
                <a:spcPct val="150000"/>
              </a:lnSpc>
            </a:pPr>
            <a:r>
              <a:rPr lang="en-US" altLang="zh-CN" sz="3735" dirty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3735" dirty="0">
                <a:latin typeface="黑体" panose="02010609060101010101" charset="-122"/>
                <a:ea typeface="黑体" panose="02010609060101010101" charset="-122"/>
              </a:rPr>
              <a:t>一个单项式中，</a:t>
            </a:r>
            <a:r>
              <a:rPr lang="zh-CN" altLang="en-US" sz="3735" dirty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所有字母</a:t>
            </a:r>
            <a:r>
              <a:rPr lang="zh-CN" altLang="en-US" sz="3735" dirty="0">
                <a:latin typeface="黑体" panose="02010609060101010101" charset="-122"/>
                <a:ea typeface="黑体" panose="02010609060101010101" charset="-122"/>
              </a:rPr>
              <a:t>的</a:t>
            </a:r>
            <a:r>
              <a:rPr lang="zh-CN" altLang="en-US" sz="3735" dirty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指数</a:t>
            </a:r>
            <a:r>
              <a:rPr lang="zh-CN" altLang="en-US" sz="3735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的</a:t>
            </a:r>
            <a:r>
              <a:rPr lang="zh-CN" altLang="en-US" sz="3735" dirty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和</a:t>
            </a:r>
            <a:r>
              <a:rPr lang="zh-CN" altLang="en-US" sz="3735" dirty="0">
                <a:latin typeface="黑体" panose="02010609060101010101" charset="-122"/>
                <a:ea typeface="黑体" panose="02010609060101010101" charset="-122"/>
              </a:rPr>
              <a:t>叫做这个</a:t>
            </a:r>
            <a:r>
              <a:rPr lang="zh-CN" altLang="en-US" sz="3735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单项式的次数</a:t>
            </a:r>
            <a:r>
              <a:rPr lang="en-US" altLang="zh-CN" sz="3735" dirty="0">
                <a:latin typeface="黑体" panose="02010609060101010101" charset="-122"/>
                <a:ea typeface="黑体" panose="02010609060101010101" charset="-122"/>
              </a:rPr>
              <a:t>.</a:t>
            </a:r>
            <a:endParaRPr lang="en-US" altLang="zh-CN" sz="3735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09574" name="图片 1095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5828" y="3175848"/>
            <a:ext cx="3296073" cy="28236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9575" name="矩形 109574"/>
          <p:cNvSpPr/>
          <p:nvPr/>
        </p:nvSpPr>
        <p:spPr>
          <a:xfrm>
            <a:off x="2943860" y="3226647"/>
            <a:ext cx="1239520" cy="302006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9577" name="直接连接符 109576"/>
          <p:cNvSpPr/>
          <p:nvPr/>
        </p:nvSpPr>
        <p:spPr>
          <a:xfrm rot="10800000" flipV="1">
            <a:off x="1775460" y="4677834"/>
            <a:ext cx="1107440" cy="55456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09578" name="文本框 109577"/>
          <p:cNvSpPr txBox="1"/>
          <p:nvPr/>
        </p:nvSpPr>
        <p:spPr>
          <a:xfrm>
            <a:off x="621878" y="5031494"/>
            <a:ext cx="1263082" cy="726709"/>
          </a:xfrm>
          <a:prstGeom prst="rect">
            <a:avLst/>
          </a:prstGeom>
          <a:noFill/>
          <a:ln w="9525">
            <a:noFill/>
          </a:ln>
        </p:spPr>
        <p:txBody>
          <a:bodyPr wrap="none" lIns="150771" tIns="75392" rIns="150771" bIns="75392" anchor="t" anchorCtr="0">
            <a:spAutoFit/>
          </a:bodyPr>
          <a:lstStyle/>
          <a:p>
            <a:pPr defTabSz="1509395"/>
            <a:r>
              <a:rPr lang="zh-CN" altLang="en-US" sz="3735" dirty="0">
                <a:latin typeface="Times New Roman" panose="02020603050405020304" pitchFamily="18" charset="0"/>
                <a:ea typeface="黑体" panose="02010609060101010101" charset="-122"/>
              </a:rPr>
              <a:t>系数</a:t>
            </a:r>
            <a:endParaRPr lang="zh-CN" altLang="en-US" sz="3735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9580" name="椭圆 109579"/>
          <p:cNvSpPr/>
          <p:nvPr/>
        </p:nvSpPr>
        <p:spPr>
          <a:xfrm>
            <a:off x="4793827" y="3705861"/>
            <a:ext cx="629920" cy="908473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9583" name="文本框 109582"/>
          <p:cNvSpPr txBox="1"/>
          <p:nvPr/>
        </p:nvSpPr>
        <p:spPr>
          <a:xfrm>
            <a:off x="6120132" y="3694607"/>
            <a:ext cx="604249" cy="870466"/>
          </a:xfrm>
          <a:prstGeom prst="rect">
            <a:avLst/>
          </a:prstGeom>
          <a:noFill/>
          <a:ln w="9525">
            <a:noFill/>
          </a:ln>
        </p:spPr>
        <p:txBody>
          <a:bodyPr wrap="none" lIns="150771" tIns="75392" rIns="150771" bIns="75392" anchor="t" anchorCtr="0">
            <a:spAutoFit/>
          </a:bodyPr>
          <a:lstStyle/>
          <a:p>
            <a:pPr defTabSz="1509395"/>
            <a:r>
              <a:rPr lang="en-US" altLang="zh-CN" sz="4665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sz="4665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9584" name="椭圆 109583"/>
          <p:cNvSpPr/>
          <p:nvPr/>
        </p:nvSpPr>
        <p:spPr>
          <a:xfrm>
            <a:off x="6084994" y="3701627"/>
            <a:ext cx="629073" cy="905933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9586" name="矩形 109585"/>
          <p:cNvSpPr/>
          <p:nvPr/>
        </p:nvSpPr>
        <p:spPr>
          <a:xfrm>
            <a:off x="4741334" y="3614420"/>
            <a:ext cx="2034540" cy="1070187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9587" name="文本框 109586"/>
          <p:cNvSpPr txBox="1"/>
          <p:nvPr/>
        </p:nvSpPr>
        <p:spPr>
          <a:xfrm>
            <a:off x="7468447" y="3695701"/>
            <a:ext cx="3598658" cy="726709"/>
          </a:xfrm>
          <a:prstGeom prst="rect">
            <a:avLst/>
          </a:prstGeom>
          <a:noFill/>
          <a:ln w="9525">
            <a:noFill/>
          </a:ln>
        </p:spPr>
        <p:txBody>
          <a:bodyPr wrap="none" lIns="150771" tIns="75392" rIns="150771" bIns="75392" anchor="t" anchorCtr="0">
            <a:spAutoFit/>
          </a:bodyPr>
          <a:lstStyle/>
          <a:p>
            <a:pPr defTabSz="1509395"/>
            <a:r>
              <a:rPr lang="zh-CN" altLang="en-US" sz="3735" dirty="0">
                <a:latin typeface="Times New Roman" panose="02020603050405020304" pitchFamily="18" charset="0"/>
                <a:ea typeface="黑体" panose="02010609060101010101" charset="-122"/>
              </a:rPr>
              <a:t>次数为</a:t>
            </a:r>
            <a:r>
              <a:rPr lang="en-US" altLang="zh-CN" sz="3735" dirty="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3735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 + 1 = </a:t>
            </a:r>
            <a:r>
              <a:rPr lang="en-US" altLang="zh-CN" sz="373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4</a:t>
            </a:r>
            <a:endParaRPr lang="en-US" altLang="zh-CN" sz="3735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9589" name="直接连接符 109588"/>
          <p:cNvSpPr/>
          <p:nvPr/>
        </p:nvSpPr>
        <p:spPr>
          <a:xfrm flipV="1">
            <a:off x="6773333" y="4060613"/>
            <a:ext cx="7680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09596" name="文本框 109595"/>
          <p:cNvSpPr txBox="1"/>
          <p:nvPr/>
        </p:nvSpPr>
        <p:spPr>
          <a:xfrm>
            <a:off x="6197601" y="5108540"/>
            <a:ext cx="3714751" cy="12412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defTabSz="1509395"/>
            <a:r>
              <a:rPr lang="en-US" altLang="zh-CN" sz="3735" dirty="0">
                <a:latin typeface="Arial" panose="020B0604020202020204" pitchFamily="34" charset="0"/>
                <a:ea typeface="黑体" panose="02010609060101010101" charset="-122"/>
              </a:rPr>
              <a:t>↘</a:t>
            </a:r>
            <a:endParaRPr lang="zh-CN" altLang="en-US" sz="3735" dirty="0">
              <a:latin typeface="Arial" panose="020B0604020202020204" pitchFamily="34" charset="0"/>
              <a:ea typeface="黑体" panose="02010609060101010101" charset="-122"/>
            </a:endParaRPr>
          </a:p>
          <a:p>
            <a:pPr defTabSz="1509395"/>
            <a:r>
              <a:rPr lang="zh-CN" altLang="en-US" sz="3735" dirty="0">
                <a:latin typeface="Arial" panose="020B0604020202020204" pitchFamily="34" charset="0"/>
                <a:ea typeface="黑体" panose="02010609060101010101" charset="-122"/>
              </a:rPr>
              <a:t>是个</a:t>
            </a:r>
            <a:r>
              <a:rPr lang="zh-CN" altLang="en-US" sz="3735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四次单项式</a:t>
            </a:r>
            <a:endParaRPr lang="zh-CN" altLang="en-US" sz="3735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0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8" grpId="0"/>
      <p:bldP spid="109583" grpId="0"/>
      <p:bldP spid="109587" grpId="0"/>
      <p:bldP spid="109596" grpId="0"/>
    </p:bldLst>
  </p:timing>
</p:sld>
</file>

<file path=ppt/tags/tag1.xml><?xml version="1.0" encoding="utf-8"?>
<p:tagLst xmlns:p="http://schemas.openxmlformats.org/presentationml/2006/main">
  <p:tag name="PA" val="v4.1.3"/>
  <p:tag name="KSO_WM_BEAUTIFY_FLAG" val=""/>
</p:tagLst>
</file>

<file path=ppt/tags/tag10.xml><?xml version="1.0" encoding="utf-8"?>
<p:tagLst xmlns:p="http://schemas.openxmlformats.org/presentationml/2006/main">
  <p:tag name="TABLE_ENDDRAG_ORIGIN_RECT" val="715*289"/>
  <p:tag name="TABLE_ENDDRAG_RECT" val="127*153*715*289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SPECIAL_SOURCE" val="bdnull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SPECIAL_SOURCE" val="bdnull"/>
</p:tagLst>
</file>

<file path=ppt/tags/tag22.xml><?xml version="1.0" encoding="utf-8"?>
<p:tagLst xmlns:p="http://schemas.openxmlformats.org/presentationml/2006/main">
  <p:tag name="KSO_WM_SPECIAL_SOURCE" val="bdnull"/>
</p:tagLst>
</file>

<file path=ppt/tags/tag23.xml><?xml version="1.0" encoding="utf-8"?>
<p:tagLst xmlns:p="http://schemas.openxmlformats.org/presentationml/2006/main">
  <p:tag name="KSO_WM_SPECIAL_SOURCE" val="bdnull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SPECIAL_SOURCE" val="bdnull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SPECIAL_SOURCE" val="bdnull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SPECIAL_SOURCE" val="bdnull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SPECIAL_SOURCE" val="bdnull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SPECIAL_SOURCE" val="bdnull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COMMONDATA" val="eyJoZGlkIjoiMjYyZmZlM2RiNzNkODYzMmRmMzE4MjFlOTcxMTVjYTIifQ=="/>
  <p:tag name="KSO_WPP_MARK_KEY" val="f2a11639-f228-49c5-9e56-f3692b5d6b47"/>
  <p:tag name="commondata" val="eyJoZGlkIjoiYmNhODQ0ZTI3N2I2MmU5MzUzYTlkMGRiZGJjYjZhNTQifQ=="/>
</p:tagLst>
</file>

<file path=ppt/tags/tag7.xml><?xml version="1.0" encoding="utf-8"?>
<p:tagLst xmlns:p="http://schemas.openxmlformats.org/presentationml/2006/main">
  <p:tag name="KSO_WM_SPECIAL_SOURCE" val="bdnull"/>
</p:tagLst>
</file>

<file path=ppt/tags/tag8.xml><?xml version="1.0" encoding="utf-8"?>
<p:tagLst xmlns:p="http://schemas.openxmlformats.org/presentationml/2006/main">
  <p:tag name="KSO_WM_SPECIAL_SOURCE" val="bdnull"/>
</p:tagLst>
</file>

<file path=ppt/tags/tag9.xml><?xml version="1.0" encoding="utf-8"?>
<p:tagLst xmlns:p="http://schemas.openxmlformats.org/presentationml/2006/main">
  <p:tag name="KSO_WM_SPECIAL_SOURCE" val="bdnull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2267</Words>
  <Application>WPS 演示</Application>
  <PresentationFormat>宽屏</PresentationFormat>
  <Paragraphs>320</Paragraphs>
  <Slides>23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16</vt:i4>
      </vt:variant>
      <vt:variant>
        <vt:lpstr>幻灯片标题</vt:lpstr>
      </vt:variant>
      <vt:variant>
        <vt:i4>23</vt:i4>
      </vt:variant>
    </vt:vector>
  </HeadingPairs>
  <TitlesOfParts>
    <vt:vector size="52" baseType="lpstr">
      <vt:lpstr>Arial</vt:lpstr>
      <vt:lpstr>宋体</vt:lpstr>
      <vt:lpstr>Wingdings</vt:lpstr>
      <vt:lpstr>Calibri</vt:lpstr>
      <vt:lpstr>等线</vt:lpstr>
      <vt:lpstr>黑体</vt:lpstr>
      <vt:lpstr>微软雅黑</vt:lpstr>
      <vt:lpstr>Times New Roman</vt:lpstr>
      <vt:lpstr>隶书</vt:lpstr>
      <vt:lpstr>Arial Unicode MS</vt:lpstr>
      <vt:lpstr>Cambria Math</vt:lpstr>
      <vt:lpstr>楷体</vt:lpstr>
      <vt:lpstr>Office 主题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Equation.KSEE3</vt:lpstr>
      <vt:lpstr>Equation.KSEE3</vt:lpstr>
      <vt:lpstr>Equation.KSEE3</vt:lpstr>
      <vt:lpstr>Equation.KSEE3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林巧燕</dc:creator>
  <cp:lastModifiedBy>雨</cp:lastModifiedBy>
  <cp:revision>28</cp:revision>
  <dcterms:created xsi:type="dcterms:W3CDTF">2023-08-27T08:12:00Z</dcterms:created>
  <dcterms:modified xsi:type="dcterms:W3CDTF">2023-10-10T03:16:02Z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CD57C5F13E2F46E0B79EFAD0CB436353_13</vt:lpwstr>
  </property>
  <property fmtid="{D5CDD505-2E9C-101B-9397-08002B2CF9AE}" pid="3" name="KSOProductBuildVer">
    <vt:lpwstr>2052-12.1.0.15374</vt:lpwstr>
  </property>
</Properties>
</file>