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9" r:id="rId2"/>
    <p:sldId id="390" r:id="rId3"/>
    <p:sldId id="400" r:id="rId4"/>
    <p:sldId id="477" r:id="rId5"/>
    <p:sldId id="446" r:id="rId6"/>
    <p:sldId id="445" r:id="rId7"/>
    <p:sldId id="458" r:id="rId8"/>
    <p:sldId id="471" r:id="rId9"/>
    <p:sldId id="472" r:id="rId10"/>
    <p:sldId id="470" r:id="rId11"/>
    <p:sldId id="491" r:id="rId12"/>
    <p:sldId id="469" r:id="rId13"/>
    <p:sldId id="474" r:id="rId14"/>
    <p:sldId id="478" r:id="rId15"/>
    <p:sldId id="493" r:id="rId16"/>
    <p:sldId id="473" r:id="rId17"/>
    <p:sldId id="475" r:id="rId18"/>
    <p:sldId id="359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49494"/>
    <a:srgbClr val="FF6600"/>
    <a:srgbClr val="CC0066"/>
    <a:srgbClr val="0000FF"/>
    <a:srgbClr val="66FF99"/>
    <a:srgbClr val="EB2A0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9" autoAdjust="0"/>
  </p:normalViewPr>
  <p:slideViewPr>
    <p:cSldViewPr snapToObjects="1">
      <p:cViewPr varScale="1">
        <p:scale>
          <a:sx n="93" d="100"/>
          <a:sy n="93" d="100"/>
        </p:scale>
        <p:origin x="1162" y="77"/>
      </p:cViewPr>
      <p:guideLst>
        <p:guide orient="horz" pos="2193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e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2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89F1B-8AA7-4C93-8F59-25034D2B1CE9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09CE2E-ABF3-4BB6-8BD6-DB9BF52DD775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
第二级
第三级
第四级
第五级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013767-4137-4B36-B7D8-50C0FC6756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691A5BF-2D37-49A9-8C8D-19F19A5D73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E18ECFF-02C0-4B77-A983-9894D05EA2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F4F4723-9E00-42C0-BAF1-8FAD727A4A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08A51027-44E3-4669-A762-A3EE3F4EE4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6A84E9-7A22-4D35-A485-508435D35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92E575-0601-4516-A669-B5C82067A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FC9B62-42AB-4A4B-B753-D4E37A7ED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7551-22AA-442B-B427-F83DE33CF9C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101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AA09-CD20-4B84-85D2-063940C63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BDC174-585D-4F45-9FC6-B14D7EE11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17A03-0F46-407C-AA1B-9435E678D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44D17-7B45-4BD5-BAC3-8D6FD16C9FD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9531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535B01-95F6-4D69-BC3D-B5AC299B9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F55BAE-A26A-4FA0-A249-F8737E2A6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F9FDAA-1A06-41D0-91A2-E0AC3A60E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7C6BD-974F-48EF-B0FA-A578AA3D54A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8272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DBBA37-714A-4557-A049-9B63D8DA5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74C60-970E-467E-8134-6B864C4F4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D1B692-A6DC-4F1E-B7DD-8765C8D1D3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3D13-FBC3-47B6-875B-66554A08D07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0162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F49CF9-37B7-42E5-A015-99C9DE8AC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42B43E-34D4-4B7D-ADB5-D06CE3618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A43BA2-E8E1-48F0-8E4B-C670D4331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B761-3925-488E-B7A8-E60B1F9F421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3451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84E202-7D35-46C0-87DD-E2C6F0562C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FC760-FF97-44CD-8DB5-8BA3F1D89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9E4B6E-DB14-4624-8BD4-6C8CEF411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89E1C-749F-4DFF-A8AE-4B3AB2CCAA8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5421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6B215A-9DA0-4B54-84A1-415D6096CA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F60029B-7A2F-4FF5-B835-160F3319CB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1246BB-AB87-4F73-B9F6-8FDA4C7CA3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0FDC0-4F80-4203-9C57-B1F57BA137F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6527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648F08-A47B-432D-BF8E-C2C6BDC5C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45D770-35E8-44F1-95BA-4A4F94FCE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E4DBCB-A5B9-4687-A19C-55D004113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38EB0-65FD-4606-BCAD-07DF0F4FC80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6276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7BE5E0-B3E8-413D-9CA9-DB4C9074F3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E7534B-9B84-4480-AE13-D133CF8FB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B7CD2B-C98C-49E9-AB8F-A77F93EA6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C776-C1D9-4992-AB40-E7C48F3704E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446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2959B2-BFF8-4EA4-9AF7-239C3E0C7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6EF682-5392-4809-89B1-21E70D2C1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62612-60F2-4D84-8E35-C3F3FABB4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5CE8-C5D3-4963-A542-56F2184AA8D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4935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7BBBA-FB47-4A5C-AACA-2BA58355D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B5E19-2C38-4679-8550-25ED4304E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272A33-A240-42E3-A773-7277F93E8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0522-1C7F-4636-B87B-3AF00D2C466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4076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FF15F9-9A0D-4A56-8B18-E0F01D38D7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D7C74E-95FE-4EB9-9B1E-B523C3E575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D6F260-CD93-4D0A-9E47-290772AB96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ED6FBF-E6A3-4FD2-BF75-D69008D63F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80EF412-BC6E-427C-91AD-0558AC71ED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fld id="{695BCCEB-5A02-44B6-90CE-2CD3E96DED8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8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image" Target="../media/image39.w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8.e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png"/><Relationship Id="rId4" Type="http://schemas.openxmlformats.org/officeDocument/2006/relationships/image" Target="../media/image10.wmf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91138486-FBCB-4C31-BA9D-EC39F27E4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FFD48AD1-E425-4BAC-AC13-AC820B827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75" y="3217863"/>
            <a:ext cx="52117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15.2.1  </a:t>
            </a:r>
            <a:r>
              <a:rPr lang="zh-CN" altLang="en-US" sz="440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分式的乘除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5BC88B99-FA87-4CED-B50F-882ED719F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700213"/>
            <a:ext cx="90360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6000">
                <a:latin typeface="隶书" panose="02010509060101010101" pitchFamily="49" charset="-122"/>
                <a:ea typeface="隶书" panose="02010509060101010101" pitchFamily="49" charset="-122"/>
              </a:rPr>
              <a:t>第十五章  分 式</a:t>
            </a:r>
          </a:p>
        </p:txBody>
      </p:sp>
      <p:sp>
        <p:nvSpPr>
          <p:cNvPr id="3077" name="AutoShape 7">
            <a:extLst>
              <a:ext uri="{FF2B5EF4-FFF2-40B4-BE49-F238E27FC236}">
                <a16:creationId xmlns:a16="http://schemas.microsoft.com/office/drawing/2014/main" id="{20D20A7B-5EE1-4D02-8FDB-81824570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3078" name="MH_Text_1">
            <a:extLst>
              <a:ext uri="{FF2B5EF4-FFF2-40B4-BE49-F238E27FC236}">
                <a16:creationId xmlns:a16="http://schemas.microsoft.com/office/drawing/2014/main" id="{2E47FC15-0CFB-4F84-B5B2-9B747B20A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5016500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70" tIns="7200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9" name="MH_SubTitle_1">
            <a:hlinkClick r:id="rId2" action="ppaction://hlinksldjump"/>
            <a:extLst>
              <a:ext uri="{FF2B5EF4-FFF2-40B4-BE49-F238E27FC236}">
                <a16:creationId xmlns:a16="http://schemas.microsoft.com/office/drawing/2014/main" id="{737AA9E7-D502-4DED-932F-0DD1E60E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287963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80" name="MH_Other_1">
            <a:extLst>
              <a:ext uri="{FF2B5EF4-FFF2-40B4-BE49-F238E27FC236}">
                <a16:creationId xmlns:a16="http://schemas.microsoft.com/office/drawing/2014/main" id="{3155CE63-1AF1-4C32-B73E-CCEF01211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5459413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Text_2">
            <a:extLst>
              <a:ext uri="{FF2B5EF4-FFF2-40B4-BE49-F238E27FC236}">
                <a16:creationId xmlns:a16="http://schemas.microsoft.com/office/drawing/2014/main" id="{6F4EC427-6ED9-401F-9784-6647EF383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5014913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70" tIns="7200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2" name="MH_SubTitle_2">
            <a:hlinkClick r:id="rId3" action="ppaction://hlinksldjump"/>
            <a:extLst>
              <a:ext uri="{FF2B5EF4-FFF2-40B4-BE49-F238E27FC236}">
                <a16:creationId xmlns:a16="http://schemas.microsoft.com/office/drawing/2014/main" id="{22DA0C65-7B33-475A-8CEA-0A7546059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5287963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3" name="MH_Other_2">
            <a:extLst>
              <a:ext uri="{FF2B5EF4-FFF2-40B4-BE49-F238E27FC236}">
                <a16:creationId xmlns:a16="http://schemas.microsoft.com/office/drawing/2014/main" id="{35DF542B-7C04-4D3A-8E7F-081EC2416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5456238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Other_3">
            <a:extLst>
              <a:ext uri="{FF2B5EF4-FFF2-40B4-BE49-F238E27FC236}">
                <a16:creationId xmlns:a16="http://schemas.microsoft.com/office/drawing/2014/main" id="{5B251733-C216-4BBF-AED1-25A557046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888" y="5459413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Text_3">
            <a:extLst>
              <a:ext uri="{FF2B5EF4-FFF2-40B4-BE49-F238E27FC236}">
                <a16:creationId xmlns:a16="http://schemas.microsoft.com/office/drawing/2014/main" id="{506C1396-C1ED-46BF-9711-B6058CD24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638" y="5014913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70" tIns="7200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6" name="MH_SubTitle_3">
            <a:hlinkClick r:id="rId4" action="ppaction://hlinksldjump"/>
            <a:extLst>
              <a:ext uri="{FF2B5EF4-FFF2-40B4-BE49-F238E27FC236}">
                <a16:creationId xmlns:a16="http://schemas.microsoft.com/office/drawing/2014/main" id="{EE395B7F-7DFE-483F-B219-A757A91F3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638" y="5287963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7" name="MH_Other_4">
            <a:extLst>
              <a:ext uri="{FF2B5EF4-FFF2-40B4-BE49-F238E27FC236}">
                <a16:creationId xmlns:a16="http://schemas.microsoft.com/office/drawing/2014/main" id="{FDE9ECCE-C394-4747-AB88-98C515EF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5456238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Other_5">
            <a:extLst>
              <a:ext uri="{FF2B5EF4-FFF2-40B4-BE49-F238E27FC236}">
                <a16:creationId xmlns:a16="http://schemas.microsoft.com/office/drawing/2014/main" id="{FD9FE656-45D4-4BD6-8A7C-5AFF52452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459413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Text_4">
            <a:extLst>
              <a:ext uri="{FF2B5EF4-FFF2-40B4-BE49-F238E27FC236}">
                <a16:creationId xmlns:a16="http://schemas.microsoft.com/office/drawing/2014/main" id="{20E6019B-898C-49D8-8520-BB4EE420B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825" y="5014913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70" tIns="720090" rIns="90170" bIns="4699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90" name="MH_SubTitle_4">
            <a:hlinkClick r:id="rId5" action="ppaction://hlinksldjump"/>
            <a:extLst>
              <a:ext uri="{FF2B5EF4-FFF2-40B4-BE49-F238E27FC236}">
                <a16:creationId xmlns:a16="http://schemas.microsoft.com/office/drawing/2014/main" id="{6923CFD3-849E-43C3-A5CB-1BBB177FC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825" y="5287963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1" name="MH_Other_6">
            <a:extLst>
              <a:ext uri="{FF2B5EF4-FFF2-40B4-BE49-F238E27FC236}">
                <a16:creationId xmlns:a16="http://schemas.microsoft.com/office/drawing/2014/main" id="{0742A225-EAF1-4FD8-8FA3-48543D757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5456238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2" name="MH_Other_7">
            <a:extLst>
              <a:ext uri="{FF2B5EF4-FFF2-40B4-BE49-F238E27FC236}">
                <a16:creationId xmlns:a16="http://schemas.microsoft.com/office/drawing/2014/main" id="{BD27E93E-5101-460F-8228-68B29C13E1A3}"/>
              </a:ext>
            </a:extLst>
          </p:cNvPr>
          <p:cNvGrpSpPr>
            <a:grpSpLocks/>
          </p:cNvGrpSpPr>
          <p:nvPr/>
        </p:nvGrpSpPr>
        <p:grpSpPr bwMode="auto">
          <a:xfrm>
            <a:off x="2085975" y="5411788"/>
            <a:ext cx="890588" cy="266700"/>
            <a:chOff x="0" y="0"/>
            <a:chExt cx="561" cy="169"/>
          </a:xfrm>
        </p:grpSpPr>
        <p:pic>
          <p:nvPicPr>
            <p:cNvPr id="3102" name="MH_Other_7">
              <a:extLst>
                <a:ext uri="{FF2B5EF4-FFF2-40B4-BE49-F238E27FC236}">
                  <a16:creationId xmlns:a16="http://schemas.microsoft.com/office/drawing/2014/main" id="{4ED5A5BA-F0A7-4C8D-92FE-F8494C38573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3" name="Text Box 24">
              <a:extLst>
                <a:ext uri="{FF2B5EF4-FFF2-40B4-BE49-F238E27FC236}">
                  <a16:creationId xmlns:a16="http://schemas.microsoft.com/office/drawing/2014/main" id="{BA78E39E-1BFD-4E12-BD1B-F8DBDAF1F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3" name="MH_Other_8">
            <a:extLst>
              <a:ext uri="{FF2B5EF4-FFF2-40B4-BE49-F238E27FC236}">
                <a16:creationId xmlns:a16="http://schemas.microsoft.com/office/drawing/2014/main" id="{570DC242-F773-4E30-8930-16A94B4A8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400" y="5500688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4" name="MH_Other_9">
            <a:extLst>
              <a:ext uri="{FF2B5EF4-FFF2-40B4-BE49-F238E27FC236}">
                <a16:creationId xmlns:a16="http://schemas.microsoft.com/office/drawing/2014/main" id="{E4E4CB90-28C5-44B7-A6A0-20C7CF945FC6}"/>
              </a:ext>
            </a:extLst>
          </p:cNvPr>
          <p:cNvGrpSpPr>
            <a:grpSpLocks/>
          </p:cNvGrpSpPr>
          <p:nvPr/>
        </p:nvGrpSpPr>
        <p:grpSpPr bwMode="auto">
          <a:xfrm>
            <a:off x="4116388" y="5411788"/>
            <a:ext cx="889000" cy="266700"/>
            <a:chOff x="0" y="0"/>
            <a:chExt cx="560" cy="169"/>
          </a:xfrm>
        </p:grpSpPr>
        <p:pic>
          <p:nvPicPr>
            <p:cNvPr id="3100" name="MH_Other_9">
              <a:extLst>
                <a:ext uri="{FF2B5EF4-FFF2-40B4-BE49-F238E27FC236}">
                  <a16:creationId xmlns:a16="http://schemas.microsoft.com/office/drawing/2014/main" id="{4154BBAF-68FF-4D08-B537-5D278EFD41A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1" name="Text Box 28">
              <a:extLst>
                <a:ext uri="{FF2B5EF4-FFF2-40B4-BE49-F238E27FC236}">
                  <a16:creationId xmlns:a16="http://schemas.microsoft.com/office/drawing/2014/main" id="{951BEB8E-6BDC-4134-B62D-EA4B58D3A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5" name="MH_Other_10">
            <a:extLst>
              <a:ext uri="{FF2B5EF4-FFF2-40B4-BE49-F238E27FC236}">
                <a16:creationId xmlns:a16="http://schemas.microsoft.com/office/drawing/2014/main" id="{62976B2F-6FA5-4260-8A80-EF94E647C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5500688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6" name="MH_Other_11">
            <a:extLst>
              <a:ext uri="{FF2B5EF4-FFF2-40B4-BE49-F238E27FC236}">
                <a16:creationId xmlns:a16="http://schemas.microsoft.com/office/drawing/2014/main" id="{63BA81B3-4E0D-4073-8BCD-6C552588B760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5411788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7" name="Text Box 31">
            <a:extLst>
              <a:ext uri="{FF2B5EF4-FFF2-40B4-BE49-F238E27FC236}">
                <a16:creationId xmlns:a16="http://schemas.microsoft.com/office/drawing/2014/main" id="{04B89FB8-B328-4CBC-AD8C-81143C0CE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5513388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8" name="MH_Other_12">
            <a:extLst>
              <a:ext uri="{FF2B5EF4-FFF2-40B4-BE49-F238E27FC236}">
                <a16:creationId xmlns:a16="http://schemas.microsoft.com/office/drawing/2014/main" id="{14763F34-21C6-43E6-975F-6689CBB76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3475" y="5500688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9" name="Rectangle 5">
            <a:extLst>
              <a:ext uri="{FF2B5EF4-FFF2-40B4-BE49-F238E27FC236}">
                <a16:creationId xmlns:a16="http://schemas.microsoft.com/office/drawing/2014/main" id="{9E7DFC99-C479-4B5E-86A0-88955AB09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688" y="4235450"/>
            <a:ext cx="4856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/>
              <a:t> </a:t>
            </a:r>
            <a:r>
              <a:rPr lang="zh-CN" altLang="en-US" sz="3600">
                <a:latin typeface="Calibri" panose="020F0502020204030204" pitchFamily="34" charset="0"/>
              </a:rPr>
              <a:t> </a:t>
            </a:r>
            <a:r>
              <a:rPr lang="zh-CN" altLang="en-US" sz="3600" b="1">
                <a:latin typeface="Calibri" panose="020F0502020204030204" pitchFamily="34" charset="0"/>
              </a:rPr>
              <a:t>第</a:t>
            </a:r>
            <a:r>
              <a:rPr lang="en-US" altLang="zh-CN" sz="3600" b="1">
                <a:latin typeface="Calibri" panose="020F0502020204030204" pitchFamily="34" charset="0"/>
              </a:rPr>
              <a:t>1</a:t>
            </a:r>
            <a:r>
              <a:rPr lang="zh-CN" altLang="en-US" sz="3600" b="1">
                <a:latin typeface="Calibri" panose="020F0502020204030204" pitchFamily="34" charset="0"/>
              </a:rPr>
              <a:t>课时   分式的乘除 </a:t>
            </a:r>
            <a:r>
              <a:rPr lang="zh-CN" altLang="zh-CN" sz="3600" b="1"/>
              <a:t> </a:t>
            </a:r>
            <a:endParaRPr lang="zh-CN" altLang="en-US" sz="36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>
            <a:extLst>
              <a:ext uri="{FF2B5EF4-FFF2-40B4-BE49-F238E27FC236}">
                <a16:creationId xmlns:a16="http://schemas.microsoft.com/office/drawing/2014/main" id="{58EE1481-2AA3-439C-A411-CDF028F78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250"/>
            <a:ext cx="81534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“丰收</a:t>
            </a: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小麦的试验田是边长为</a:t>
            </a:r>
            <a:r>
              <a:rPr lang="en-US" altLang="zh-CN" sz="2400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米的正方形减去一个边长为</a:t>
            </a: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米的正方形蓄水池后余下的部分， “丰收</a:t>
            </a: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小麦的试验田是边长为</a:t>
            </a: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2400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en-US" altLang="zh-CN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－1）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米的正方形，两块试验田的小麦都收获了</a:t>
            </a: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500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千克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（1）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哪种小麦的单位面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积产量高？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（2）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高的单位面积产量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是低的单位面积产量的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多少倍？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05955B9-8629-439D-8BBC-067BFB8E3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65400"/>
            <a:ext cx="2473325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1FC7EE8-7302-422D-ABFB-5979CD993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141663"/>
            <a:ext cx="180181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4F7D3EE-CC6E-460D-804F-7ED0B0A65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267200"/>
            <a:ext cx="698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F57A5A40-52B8-4973-AF8B-BE7AA9D92BC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24300" y="5016500"/>
            <a:ext cx="693738" cy="111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1393D537-4B1A-4B15-B149-AB2776B4214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24300" y="5300663"/>
            <a:ext cx="2520950" cy="127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FBB8340A-DFC7-413E-A03F-4EA7374A6F6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661150" y="5159375"/>
            <a:ext cx="1800225" cy="127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E462129D-2B57-4951-AA9B-5BB75AC18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872038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1m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1287305-F24C-4205-9858-0C8865B48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5329238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DAF61F6-5353-420B-9CC0-7E2343AF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150" y="5087938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220556 0.000000 " pathEditMode="relative" rAng="0" ptsTypes="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57DE0B2-B204-438C-AF63-4FCAD09A6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" y="965200"/>
            <a:ext cx="3473450" cy="3563938"/>
          </a:xfrm>
          <a:prstGeom prst="rect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F1FD22C-F295-4B25-BACF-9CF98A8D2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3614738"/>
            <a:ext cx="869950" cy="914400"/>
          </a:xfrm>
          <a:prstGeom prst="rect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CDD0572E-1C3F-4E40-91F7-66DF608A64D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511300" y="979488"/>
            <a:ext cx="9525" cy="3549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0898DE03-4BB9-4D50-94CA-956EF6DF1B7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25475" y="5022850"/>
            <a:ext cx="3473450" cy="127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C2EF039F-0CD7-436C-955C-A6B02E18C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5114925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30A4D813-AB8F-49C4-8308-E685B7270E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5475" y="3614738"/>
            <a:ext cx="34734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310A77F-3439-4F2D-86B9-D80C605B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4584700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1m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5E4BA50-5A20-4589-A56A-68CD1B6FE1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7375" y="4657725"/>
            <a:ext cx="923925" cy="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FC6F024-98BC-4452-89BF-2937B711933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0825" y="4657725"/>
            <a:ext cx="2578100" cy="127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8AED8AB6-60FA-45A2-AD40-7F5F185CC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4597400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4308851C-81AB-4A1D-BD2B-D78570AD5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3905250"/>
            <a:ext cx="48387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&gt;1,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0＜（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-1&gt;0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由图可得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＜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-1.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A0E6A18D-E4D0-4BA7-A25D-C6FDCD6DEEDA}"/>
              </a:ext>
            </a:extLst>
          </p:cNvPr>
          <p:cNvGrpSpPr>
            <a:grpSpLocks/>
          </p:cNvGrpSpPr>
          <p:nvPr/>
        </p:nvGrpSpPr>
        <p:grpSpPr bwMode="auto">
          <a:xfrm>
            <a:off x="2844800" y="422275"/>
            <a:ext cx="6591300" cy="5886450"/>
            <a:chOff x="4479" y="666"/>
            <a:chExt cx="10381" cy="9270"/>
          </a:xfrm>
        </p:grpSpPr>
        <p:sp>
          <p:nvSpPr>
            <p:cNvPr id="20" name="Text Box 5">
              <a:extLst>
                <a:ext uri="{FF2B5EF4-FFF2-40B4-BE49-F238E27FC236}">
                  <a16:creationId xmlns:a16="http://schemas.microsoft.com/office/drawing/2014/main" id="{B0DAA24B-428B-4145-BB28-6F1656EDE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7" y="666"/>
              <a:ext cx="6613" cy="567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60000"/>
                </a:lnSpc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</a:rPr>
                <a:t>解：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（1）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“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丰收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1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号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”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小麦的试验田面积是（</a:t>
              </a:r>
              <a:r>
                <a:rPr lang="en-US" altLang="zh-CN" sz="2400" b="1" i="1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a</a:t>
              </a:r>
              <a:r>
                <a:rPr lang="en-US" altLang="zh-CN" sz="2400" b="1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 </a:t>
              </a:r>
              <a:r>
                <a:rPr lang="en-US" altLang="zh-CN" sz="2400" b="1" baseline="30000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2</a:t>
              </a:r>
              <a:r>
                <a:rPr lang="en-US" altLang="zh-CN" sz="2400" b="1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-1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）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m</a:t>
              </a:r>
              <a:r>
                <a:rPr lang="en-US" altLang="zh-CN" sz="2400" baseline="300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，单位面积产量是              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kg/m</a:t>
              </a:r>
              <a:r>
                <a:rPr lang="en-US" altLang="zh-CN" sz="2400" baseline="300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；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“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丰收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号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”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小麦的试验田面积是</a:t>
              </a:r>
              <a:r>
                <a:rPr lang="zh-CN" altLang="en-US" sz="2400" b="1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（</a:t>
              </a:r>
              <a:r>
                <a:rPr lang="en-US" altLang="zh-CN" sz="2400" b="1" i="1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a－</a:t>
              </a:r>
              <a:r>
                <a:rPr lang="en-US" altLang="zh-CN" sz="2400" b="1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1）</a:t>
              </a:r>
              <a:r>
                <a:rPr lang="en-US" altLang="zh-CN" sz="2400" b="1" baseline="30000" noProof="1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cs typeface="+mn-ea"/>
                  <a:sym typeface="Wingdings" pitchFamily="2" charset="2"/>
                </a:rPr>
                <a:t>2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m</a:t>
              </a:r>
              <a:r>
                <a:rPr lang="en-US" altLang="zh-CN" sz="2400" baseline="300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，单位面积产量是              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kg/m</a:t>
              </a:r>
              <a:r>
                <a:rPr lang="en-US" altLang="zh-CN" sz="2400" baseline="300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2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.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黑体" pitchFamily="49" charset="-122"/>
                  <a:sym typeface="Wingdings" pitchFamily="2" charset="2"/>
                </a:rPr>
                <a:t> </a:t>
              </a:r>
            </a:p>
          </p:txBody>
        </p:sp>
        <p:graphicFrame>
          <p:nvGraphicFramePr>
            <p:cNvPr id="13327" name="Object 6">
              <a:extLst>
                <a:ext uri="{FF2B5EF4-FFF2-40B4-BE49-F238E27FC236}">
                  <a16:creationId xmlns:a16="http://schemas.microsoft.com/office/drawing/2014/main" id="{269A5E59-010D-44DE-A71E-F51C522CEBE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7602" y="7950"/>
            <a:ext cx="1162" cy="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r:id="rId3" imgW="394556" imgH="394556" progId="Equation.DSMT4">
                    <p:embed/>
                  </p:oleObj>
                </mc:Choice>
                <mc:Fallback>
                  <p:oleObj r:id="rId3" imgW="394556" imgH="394556" progId="Equation.DSMT4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2" y="7950"/>
                          <a:ext cx="1162" cy="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8" name="Object 8">
              <a:extLst>
                <a:ext uri="{FF2B5EF4-FFF2-40B4-BE49-F238E27FC236}">
                  <a16:creationId xmlns:a16="http://schemas.microsoft.com/office/drawing/2014/main" id="{0A7140F0-521C-4401-BAD1-7E336024608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0667" y="7518"/>
            <a:ext cx="337" cy="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r:id="rId5" imgW="114898" imgH="217030" progId="Equation.3">
                    <p:embed/>
                  </p:oleObj>
                </mc:Choice>
                <mc:Fallback>
                  <p:oleObj r:id="rId5" imgW="114898" imgH="21703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7" y="7518"/>
                          <a:ext cx="337" cy="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9" name="Object 9">
              <a:extLst>
                <a:ext uri="{FF2B5EF4-FFF2-40B4-BE49-F238E27FC236}">
                  <a16:creationId xmlns:a16="http://schemas.microsoft.com/office/drawing/2014/main" id="{6BB7F071-AEB7-44C2-8A7D-33CA5E296AA3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8765" y="9298"/>
            <a:ext cx="337" cy="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r:id="rId7" imgW="114898" imgH="217030" progId="Equation.3">
                    <p:embed/>
                  </p:oleObj>
                </mc:Choice>
                <mc:Fallback>
                  <p:oleObj r:id="rId7" imgW="114898" imgH="21703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65" y="9298"/>
                          <a:ext cx="337" cy="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0" name="Object 2">
              <a:extLst>
                <a:ext uri="{FF2B5EF4-FFF2-40B4-BE49-F238E27FC236}">
                  <a16:creationId xmlns:a16="http://schemas.microsoft.com/office/drawing/2014/main" id="{10C32305-C440-4690-95AB-0E24F5C3BC6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0335" y="8031"/>
            <a:ext cx="1464" cy="1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5" r:id="rId8" imgW="508883" imgH="419829" progId="Equation.DSMT4">
                    <p:embed/>
                  </p:oleObj>
                </mc:Choice>
                <mc:Fallback>
                  <p:oleObj r:id="rId8" imgW="508883" imgH="419829" progId="Equation.DSMT4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35" y="8031"/>
                          <a:ext cx="1464" cy="1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1" name="Object 3">
              <a:extLst>
                <a:ext uri="{FF2B5EF4-FFF2-40B4-BE49-F238E27FC236}">
                  <a16:creationId xmlns:a16="http://schemas.microsoft.com/office/drawing/2014/main" id="{CE7DD57E-A107-4050-B301-C630AADA432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102" y="7992"/>
            <a:ext cx="895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r:id="rId10" imgW="127721" imgH="127721" progId="Equation.DSMT4">
                    <p:embed/>
                  </p:oleObj>
                </mc:Choice>
                <mc:Fallback>
                  <p:oleObj r:id="rId10" imgW="127721" imgH="127721" progId="Equation.DSMT4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02" y="7992"/>
                          <a:ext cx="895" cy="8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2" name="Rectangle 14">
              <a:extLst>
                <a:ext uri="{FF2B5EF4-FFF2-40B4-BE49-F238E27FC236}">
                  <a16:creationId xmlns:a16="http://schemas.microsoft.com/office/drawing/2014/main" id="{B7E57E48-351D-4FA9-829C-8BC674E1F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" y="9216"/>
              <a:ext cx="103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∴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“丰收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号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”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小麦的单位面积产量高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Wingdings" panose="05000000000000000000" pitchFamily="2" charset="2"/>
                </a:rPr>
                <a:t>.</a:t>
              </a:r>
            </a:p>
          </p:txBody>
        </p:sp>
        <p:graphicFrame>
          <p:nvGraphicFramePr>
            <p:cNvPr id="13333" name="Object 6">
              <a:extLst>
                <a:ext uri="{FF2B5EF4-FFF2-40B4-BE49-F238E27FC236}">
                  <a16:creationId xmlns:a16="http://schemas.microsoft.com/office/drawing/2014/main" id="{4B3BDC80-011A-4936-BAB5-82741C38681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548" y="2451"/>
            <a:ext cx="1162" cy="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r:id="rId12" imgW="394556" imgH="394556" progId="Equation.DSMT4">
                    <p:embed/>
                  </p:oleObj>
                </mc:Choice>
                <mc:Fallback>
                  <p:oleObj r:id="rId12" imgW="394556" imgH="394556" progId="Equation.DSMT4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8" y="2451"/>
                          <a:ext cx="1162" cy="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4" name="Object 2">
              <a:extLst>
                <a:ext uri="{FF2B5EF4-FFF2-40B4-BE49-F238E27FC236}">
                  <a16:creationId xmlns:a16="http://schemas.microsoft.com/office/drawing/2014/main" id="{A28E5947-5F0F-4CC0-BD9F-CEB5BC5ABC6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8198" y="5331"/>
            <a:ext cx="1464" cy="1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8" r:id="rId13" imgW="508883" imgH="419829" progId="Equation.DSMT4">
                    <p:embed/>
                  </p:oleObj>
                </mc:Choice>
                <mc:Fallback>
                  <p:oleObj r:id="rId13" imgW="508883" imgH="419829" progId="Equation.DSMT4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8" y="5331"/>
                          <a:ext cx="1464" cy="1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0" grpId="0"/>
      <p:bldP spid="12" grpId="0"/>
      <p:bldP spid="15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5">
            <a:extLst>
              <a:ext uri="{FF2B5EF4-FFF2-40B4-BE49-F238E27FC236}">
                <a16:creationId xmlns:a16="http://schemas.microsoft.com/office/drawing/2014/main" id="{8666AFEA-2B23-416E-B0AF-EE662005D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776413"/>
            <a:ext cx="103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（2）</a:t>
            </a:r>
          </a:p>
        </p:txBody>
      </p:sp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5C5603A4-53B5-4E01-8C2E-05A62116D7BC}"/>
              </a:ext>
            </a:extLst>
          </p:cNvPr>
          <p:cNvGraphicFramePr>
            <a:graphicFrameLocks/>
          </p:cNvGraphicFramePr>
          <p:nvPr/>
        </p:nvGraphicFramePr>
        <p:xfrm>
          <a:off x="1847850" y="1704975"/>
          <a:ext cx="545782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r:id="rId3" imgW="2500815" imgH="444307" progId="Equation.DSMT4">
                  <p:embed/>
                </p:oleObj>
              </mc:Choice>
              <mc:Fallback>
                <p:oleObj r:id="rId3" imgW="2500815" imgH="444307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704975"/>
                        <a:ext cx="5457825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7">
            <a:extLst>
              <a:ext uri="{FF2B5EF4-FFF2-40B4-BE49-F238E27FC236}">
                <a16:creationId xmlns:a16="http://schemas.microsoft.com/office/drawing/2014/main" id="{18DC5B20-88C8-4B8E-843F-E21D7B08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928938"/>
            <a:ext cx="738028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   所以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“丰收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小麦的单位面积产量是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“丰收1号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小麦的单位面积产量的       倍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23" name="Object 5">
            <a:extLst>
              <a:ext uri="{FF2B5EF4-FFF2-40B4-BE49-F238E27FC236}">
                <a16:creationId xmlns:a16="http://schemas.microsoft.com/office/drawing/2014/main" id="{D0F9F40B-720F-438A-8638-421FA0D76C78}"/>
              </a:ext>
            </a:extLst>
          </p:cNvPr>
          <p:cNvGraphicFramePr>
            <a:graphicFrameLocks/>
          </p:cNvGraphicFramePr>
          <p:nvPr/>
        </p:nvGraphicFramePr>
        <p:xfrm>
          <a:off x="4716463" y="3505200"/>
          <a:ext cx="649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r:id="rId5" imgW="330918" imgH="394556" progId="Equation.DSMT4">
                  <p:embed/>
                </p:oleObj>
              </mc:Choice>
              <mc:Fallback>
                <p:oleObj r:id="rId5" imgW="330918" imgH="394556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505200"/>
                        <a:ext cx="64928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F4B011EC-72C7-4D00-9B06-4571000B3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22425"/>
            <a:ext cx="888206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分式的分子、分母都是几个因式的积的形式，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可先约去分子、分母的公因式，再按照法则进行计算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分子或分母是多项式的按以下方法进行：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①将原分式中含同一字母的各多项式按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降幂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或升幂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排列；在乘除过程中遇到整式则视其为分母为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，分子为这个整式的分式；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②把各分式中分子或分母里的多项式分解因式；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③应用分式乘除法法则进行运算；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结果为最简分式或整式．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5363" name="圆角矩形 31">
            <a:extLst>
              <a:ext uri="{FF2B5EF4-FFF2-40B4-BE49-F238E27FC236}">
                <a16:creationId xmlns:a16="http://schemas.microsoft.com/office/drawing/2014/main" id="{2347DBA7-ECC8-4E11-9ECB-B31D4F445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620713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1" name="矩形 112">
            <a:extLst>
              <a:ext uri="{FF2B5EF4-FFF2-40B4-BE49-F238E27FC236}">
                <a16:creationId xmlns:a16="http://schemas.microsoft.com/office/drawing/2014/main" id="{578565DD-CFA0-434C-82A3-2EF73205F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96975"/>
            <a:ext cx="1441450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解题步骤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0">
            <a:extLst>
              <a:ext uri="{FF2B5EF4-FFF2-40B4-BE49-F238E27FC236}">
                <a16:creationId xmlns:a16="http://schemas.microsoft.com/office/drawing/2014/main" id="{E011210B-6221-4879-A357-570953948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Text Box 40">
            <a:extLst>
              <a:ext uri="{FF2B5EF4-FFF2-40B4-BE49-F238E27FC236}">
                <a16:creationId xmlns:a16="http://schemas.microsoft.com/office/drawing/2014/main" id="{88828309-2329-48D9-A212-49074E42A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20713"/>
            <a:ext cx="713740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2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计算    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等于（      ）</a:t>
            </a:r>
          </a:p>
          <a:p>
            <a:pPr eaLnBrk="1" hangingPunct="1">
              <a:lnSpc>
                <a:spcPct val="22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                 B.                   C.                       D.</a:t>
            </a:r>
          </a:p>
        </p:txBody>
      </p:sp>
      <p:graphicFrame>
        <p:nvGraphicFramePr>
          <p:cNvPr id="16388" name="Object 30">
            <a:extLst>
              <a:ext uri="{FF2B5EF4-FFF2-40B4-BE49-F238E27FC236}">
                <a16:creationId xmlns:a16="http://schemas.microsoft.com/office/drawing/2014/main" id="{B0D8C8B5-5A6F-4A94-8A07-C2351B6D87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585788"/>
          <a:ext cx="15795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r:id="rId3" imgW="762360" imgH="419370" progId="Equation.DSMT4">
                  <p:embed/>
                </p:oleObj>
              </mc:Choice>
              <mc:Fallback>
                <p:oleObj r:id="rId3" imgW="762360" imgH="41937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85788"/>
                        <a:ext cx="15795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29">
            <a:extLst>
              <a:ext uri="{FF2B5EF4-FFF2-40B4-BE49-F238E27FC236}">
                <a16:creationId xmlns:a16="http://schemas.microsoft.com/office/drawing/2014/main" id="{A5B11BED-33F4-4DD1-8596-946814BEC3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6313" y="1541463"/>
          <a:ext cx="11747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r:id="rId5" imgW="292421" imgH="419701" progId="Equation.3">
                  <p:embed/>
                </p:oleObj>
              </mc:Choice>
              <mc:Fallback>
                <p:oleObj r:id="rId5" imgW="292421" imgH="41970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1541463"/>
                        <a:ext cx="1174750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28">
            <a:extLst>
              <a:ext uri="{FF2B5EF4-FFF2-40B4-BE49-F238E27FC236}">
                <a16:creationId xmlns:a16="http://schemas.microsoft.com/office/drawing/2014/main" id="{57142A3C-2094-4C07-9DFB-332A899389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447800"/>
          <a:ext cx="9953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r:id="rId7" imgW="368861" imgH="394101" progId="Equation.3">
                  <p:embed/>
                </p:oleObj>
              </mc:Choice>
              <mc:Fallback>
                <p:oleObj r:id="rId7" imgW="368861" imgH="394101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9953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27">
            <a:extLst>
              <a:ext uri="{FF2B5EF4-FFF2-40B4-BE49-F238E27FC236}">
                <a16:creationId xmlns:a16="http://schemas.microsoft.com/office/drawing/2014/main" id="{31636828-CE09-410E-A9D3-ED124CD4A4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0200" y="1447800"/>
          <a:ext cx="12350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9" imgW="394101" imgH="419701" progId="Equation.3">
                  <p:embed/>
                </p:oleObj>
              </mc:Choice>
              <mc:Fallback>
                <p:oleObj r:id="rId9" imgW="394101" imgH="419701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447800"/>
                        <a:ext cx="123507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26">
            <a:extLst>
              <a:ext uri="{FF2B5EF4-FFF2-40B4-BE49-F238E27FC236}">
                <a16:creationId xmlns:a16="http://schemas.microsoft.com/office/drawing/2014/main" id="{2E10BF60-1EEC-4C2D-A8E7-2818A2B888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1428750"/>
          <a:ext cx="15605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r:id="rId11" imgW="584610" imgH="419536" progId="Equation.3">
                  <p:embed/>
                </p:oleObj>
              </mc:Choice>
              <mc:Fallback>
                <p:oleObj r:id="rId11" imgW="584610" imgH="41953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428750"/>
                        <a:ext cx="156051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7">
            <a:extLst>
              <a:ext uri="{FF2B5EF4-FFF2-40B4-BE49-F238E27FC236}">
                <a16:creationId xmlns:a16="http://schemas.microsoft.com/office/drawing/2014/main" id="{BF4F6E31-1E51-420C-B3D9-BF073470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129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394" name="Text Box 21">
            <a:extLst>
              <a:ext uri="{FF2B5EF4-FFF2-40B4-BE49-F238E27FC236}">
                <a16:creationId xmlns:a16="http://schemas.microsoft.com/office/drawing/2014/main" id="{6F6A80B6-15E0-4899-BC23-C4133DED0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60650"/>
            <a:ext cx="8218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化简           的结果是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（    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FC28593A-EF4B-470B-9BE8-C19122B6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606675"/>
            <a:ext cx="617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aphicFrame>
        <p:nvGraphicFramePr>
          <p:cNvPr id="16396" name="对象 2">
            <a:hlinkClick r:id="" action="ppaction://ole?verb=1"/>
            <a:extLst>
              <a:ext uri="{FF2B5EF4-FFF2-40B4-BE49-F238E27FC236}">
                <a16:creationId xmlns:a16="http://schemas.microsoft.com/office/drawing/2014/main" id="{9D538622-6D5D-4F70-BD83-C2DDB8CA8E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3481388"/>
          <a:ext cx="5246688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r:id="rId13" imgW="2083420" imgH="393635" progId="Equation.KSEE3">
                  <p:embed/>
                </p:oleObj>
              </mc:Choice>
              <mc:Fallback>
                <p:oleObj r:id="rId13" imgW="2083420" imgH="393635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81388"/>
                        <a:ext cx="5246688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对象 3">
            <a:hlinkClick r:id="" action="ppaction://ole?verb=1"/>
            <a:extLst>
              <a:ext uri="{FF2B5EF4-FFF2-40B4-BE49-F238E27FC236}">
                <a16:creationId xmlns:a16="http://schemas.microsoft.com/office/drawing/2014/main" id="{46177CE4-1F32-4BA4-A1FF-5D05AAB56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660650"/>
          <a:ext cx="15621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15" imgW="749750" imgH="393790" progId="Equation.KSEE3">
                  <p:embed/>
                </p:oleObj>
              </mc:Choice>
              <mc:Fallback>
                <p:oleObj r:id="rId15" imgW="749750" imgH="39379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660650"/>
                        <a:ext cx="15621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9">
            <a:extLst>
              <a:ext uri="{FF2B5EF4-FFF2-40B4-BE49-F238E27FC236}">
                <a16:creationId xmlns:a16="http://schemas.microsoft.com/office/drawing/2014/main" id="{A97FDCBB-771C-48D0-A6A7-CFCCF71B2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246188"/>
            <a:ext cx="8450263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一条船往返于水路相距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100 km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A,B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两地之间，已知水流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的速度是每小时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 km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，船在静水中的速度是每小时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x km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x&gt;2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那么船在往返一次过程中，顺流航行的时间与逆流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航行的时间比是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  <a:endParaRPr lang="zh-CN" altLang="en-US" sz="2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2" name="对象 1">
            <a:hlinkClick r:id="" action="ppaction://ole?verb=1"/>
            <a:extLst>
              <a:ext uri="{FF2B5EF4-FFF2-40B4-BE49-F238E27FC236}">
                <a16:creationId xmlns:a16="http://schemas.microsoft.com/office/drawing/2014/main" id="{C7959745-A0D4-483A-8F42-13E8566E26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8900" y="3181350"/>
          <a:ext cx="5826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r:id="rId3" imgW="355880" imgH="394101" progId="Equation.KSEE3">
                  <p:embed/>
                </p:oleObj>
              </mc:Choice>
              <mc:Fallback>
                <p:oleObj r:id="rId3" imgW="355880" imgH="394101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3181350"/>
                        <a:ext cx="5826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8913">
            <a:extLst>
              <a:ext uri="{FF2B5EF4-FFF2-40B4-BE49-F238E27FC236}">
                <a16:creationId xmlns:a16="http://schemas.microsoft.com/office/drawing/2014/main" id="{D4645590-1188-4684-B2AC-97AF4A7484C7}"/>
              </a:ext>
            </a:extLst>
          </p:cNvPr>
          <p:cNvSpPr txBox="1"/>
          <p:nvPr/>
        </p:nvSpPr>
        <p:spPr>
          <a:xfrm>
            <a:off x="-36513" y="620713"/>
            <a:ext cx="8137526" cy="4619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effectLst>
                  <a:outerShdw blurRad="38100" dist="38100" dir="2700000">
                    <a:srgbClr val="FFFFFF"/>
                  </a:outerShdw>
                </a:effectLst>
                <a:latin typeface="黑体" pitchFamily="2" charset="-122"/>
                <a:ea typeface="黑体" pitchFamily="2" charset="-122"/>
                <a:cs typeface="+mn-ea"/>
              </a:rPr>
              <a:t>  </a:t>
            </a:r>
            <a:r>
              <a:rPr lang="en-US" altLang="zh-CN" sz="2400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4.</a:t>
            </a:r>
            <a:r>
              <a:rPr lang="zh-CN" altLang="en-US" sz="2400" noProof="1">
                <a:latin typeface="黑体" pitchFamily="2" charset="-122"/>
                <a:ea typeface="黑体" pitchFamily="2" charset="-122"/>
                <a:cs typeface="+mn-ea"/>
              </a:rPr>
              <a:t>下列计算对吗？若不对，要怎样改正？</a:t>
            </a:r>
            <a:endParaRPr lang="zh-CN" altLang="en-US" sz="2400" noProof="1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" name="对象 38914">
            <a:extLst>
              <a:ext uri="{FF2B5EF4-FFF2-40B4-BE49-F238E27FC236}">
                <a16:creationId xmlns:a16="http://schemas.microsoft.com/office/drawing/2014/main" id="{01D9E28F-A0D0-4D75-BE27-071142CE565D}"/>
              </a:ext>
            </a:extLst>
          </p:cNvPr>
          <p:cNvGraphicFramePr>
            <a:graphicFrameLocks/>
          </p:cNvGraphicFramePr>
          <p:nvPr/>
        </p:nvGraphicFramePr>
        <p:xfrm>
          <a:off x="395288" y="3140075"/>
          <a:ext cx="354806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r:id="rId3" imgW="1093624" imgH="394213" progId="Equation.DSMT4">
                  <p:embed/>
                </p:oleObj>
              </mc:Choice>
              <mc:Fallback>
                <p:oleObj r:id="rId3" imgW="1093624" imgH="394213" progId="Equation.DSMT4">
                  <p:embed/>
                  <p:pic>
                    <p:nvPicPr>
                      <p:cNvPr id="0" name="对象 389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40075"/>
                        <a:ext cx="354806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38915">
            <a:extLst>
              <a:ext uri="{FF2B5EF4-FFF2-40B4-BE49-F238E27FC236}">
                <a16:creationId xmlns:a16="http://schemas.microsoft.com/office/drawing/2014/main" id="{43C69765-68A3-421A-A2DC-58C0A73D58E1}"/>
              </a:ext>
            </a:extLst>
          </p:cNvPr>
          <p:cNvGraphicFramePr>
            <a:graphicFrameLocks/>
          </p:cNvGraphicFramePr>
          <p:nvPr/>
        </p:nvGraphicFramePr>
        <p:xfrm>
          <a:off x="4643438" y="3140075"/>
          <a:ext cx="32480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r:id="rId5" imgW="1093624" imgH="394213" progId="Equation.DSMT4">
                  <p:embed/>
                </p:oleObj>
              </mc:Choice>
              <mc:Fallback>
                <p:oleObj r:id="rId5" imgW="1093624" imgH="394213" progId="Equation.DSMT4">
                  <p:embed/>
                  <p:pic>
                    <p:nvPicPr>
                      <p:cNvPr id="0" name="对象 389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140075"/>
                        <a:ext cx="32480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38916">
            <a:extLst>
              <a:ext uri="{FF2B5EF4-FFF2-40B4-BE49-F238E27FC236}">
                <a16:creationId xmlns:a16="http://schemas.microsoft.com/office/drawing/2014/main" id="{4AF40D9D-F7EA-4156-8E40-9D65F047D095}"/>
              </a:ext>
            </a:extLst>
          </p:cNvPr>
          <p:cNvGraphicFramePr>
            <a:graphicFrameLocks/>
          </p:cNvGraphicFramePr>
          <p:nvPr/>
        </p:nvGraphicFramePr>
        <p:xfrm>
          <a:off x="395288" y="1268413"/>
          <a:ext cx="25908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r:id="rId7" imgW="801143" imgH="394213" progId="Equation.DSMT4">
                  <p:embed/>
                </p:oleObj>
              </mc:Choice>
              <mc:Fallback>
                <p:oleObj r:id="rId7" imgW="801143" imgH="394213" progId="Equation.DSMT4">
                  <p:embed/>
                  <p:pic>
                    <p:nvPicPr>
                      <p:cNvPr id="0" name="对象 3891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68413"/>
                        <a:ext cx="25908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38917">
            <a:extLst>
              <a:ext uri="{FF2B5EF4-FFF2-40B4-BE49-F238E27FC236}">
                <a16:creationId xmlns:a16="http://schemas.microsoft.com/office/drawing/2014/main" id="{B35EE487-F1B5-4667-9915-4D41BBFA4CC9}"/>
              </a:ext>
            </a:extLst>
          </p:cNvPr>
          <p:cNvGraphicFramePr>
            <a:graphicFrameLocks/>
          </p:cNvGraphicFramePr>
          <p:nvPr/>
        </p:nvGraphicFramePr>
        <p:xfrm>
          <a:off x="4427538" y="1268413"/>
          <a:ext cx="282098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r:id="rId9" imgW="864726" imgH="394213" progId="Equation.DSMT4">
                  <p:embed/>
                </p:oleObj>
              </mc:Choice>
              <mc:Fallback>
                <p:oleObj r:id="rId9" imgW="864726" imgH="394213" progId="Equation.DSMT4">
                  <p:embed/>
                  <p:pic>
                    <p:nvPicPr>
                      <p:cNvPr id="0" name="对象 3891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268413"/>
                        <a:ext cx="2820987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38918">
            <a:extLst>
              <a:ext uri="{FF2B5EF4-FFF2-40B4-BE49-F238E27FC236}">
                <a16:creationId xmlns:a16="http://schemas.microsoft.com/office/drawing/2014/main" id="{8F660E93-2396-4436-94E3-26549C4C2545}"/>
              </a:ext>
            </a:extLst>
          </p:cNvPr>
          <p:cNvSpPr txBox="1"/>
          <p:nvPr/>
        </p:nvSpPr>
        <p:spPr>
          <a:xfrm>
            <a:off x="3130550" y="1555750"/>
            <a:ext cx="576263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Arial" charset="0"/>
                <a:ea typeface="黑体" pitchFamily="2" charset="-122"/>
                <a:cs typeface="+mn-ea"/>
              </a:rPr>
              <a:t>对</a:t>
            </a:r>
            <a:endParaRPr lang="zh-CN" altLang="en-US" sz="2400" noProof="1">
              <a:solidFill>
                <a:srgbClr val="FF0000"/>
              </a:solidFill>
              <a:latin typeface="Arial" charset="0"/>
              <a:ea typeface="黑体" pitchFamily="2" charset="-122"/>
            </a:endParaRPr>
          </a:p>
        </p:txBody>
      </p:sp>
      <p:graphicFrame>
        <p:nvGraphicFramePr>
          <p:cNvPr id="9" name="对象 38919">
            <a:extLst>
              <a:ext uri="{FF2B5EF4-FFF2-40B4-BE49-F238E27FC236}">
                <a16:creationId xmlns:a16="http://schemas.microsoft.com/office/drawing/2014/main" id="{062069FC-BFFD-4725-A4A4-99211CAB341B}"/>
              </a:ext>
            </a:extLst>
          </p:cNvPr>
          <p:cNvGraphicFramePr>
            <a:graphicFrameLocks/>
          </p:cNvGraphicFramePr>
          <p:nvPr/>
        </p:nvGraphicFramePr>
        <p:xfrm>
          <a:off x="7537450" y="1249363"/>
          <a:ext cx="7096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r:id="rId11" imgW="216065" imgH="394256" progId="Equation.DSMT4">
                  <p:embed/>
                </p:oleObj>
              </mc:Choice>
              <mc:Fallback>
                <p:oleObj r:id="rId11" imgW="216065" imgH="394256" progId="Equation.DSMT4">
                  <p:embed/>
                  <p:pic>
                    <p:nvPicPr>
                      <p:cNvPr id="0" name="对象 3891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1249363"/>
                        <a:ext cx="7096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38920">
            <a:extLst>
              <a:ext uri="{FF2B5EF4-FFF2-40B4-BE49-F238E27FC236}">
                <a16:creationId xmlns:a16="http://schemas.microsoft.com/office/drawing/2014/main" id="{9C33AC11-1903-4037-8ED7-447F1F0F6F49}"/>
              </a:ext>
            </a:extLst>
          </p:cNvPr>
          <p:cNvGraphicFramePr>
            <a:graphicFrameLocks/>
          </p:cNvGraphicFramePr>
          <p:nvPr/>
        </p:nvGraphicFramePr>
        <p:xfrm>
          <a:off x="2700338" y="4365625"/>
          <a:ext cx="10223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r:id="rId13" imgW="254200" imgH="394101" progId="Equation.DSMT4">
                  <p:embed/>
                </p:oleObj>
              </mc:Choice>
              <mc:Fallback>
                <p:oleObj r:id="rId13" imgW="254200" imgH="394101" progId="Equation.DSMT4">
                  <p:embed/>
                  <p:pic>
                    <p:nvPicPr>
                      <p:cNvPr id="0" name="对象 38920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365625"/>
                        <a:ext cx="102235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38921">
            <a:extLst>
              <a:ext uri="{FF2B5EF4-FFF2-40B4-BE49-F238E27FC236}">
                <a16:creationId xmlns:a16="http://schemas.microsoft.com/office/drawing/2014/main" id="{5EE353B4-74F7-49D5-8E9C-1864D1CC0875}"/>
              </a:ext>
            </a:extLst>
          </p:cNvPr>
          <p:cNvGraphicFramePr>
            <a:graphicFrameLocks/>
          </p:cNvGraphicFramePr>
          <p:nvPr/>
        </p:nvGraphicFramePr>
        <p:xfrm>
          <a:off x="7011988" y="4437063"/>
          <a:ext cx="1052512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r:id="rId15" imgW="292421" imgH="419701" progId="Equation.DSMT4">
                  <p:embed/>
                </p:oleObj>
              </mc:Choice>
              <mc:Fallback>
                <p:oleObj r:id="rId15" imgW="292421" imgH="419701" progId="Equation.DSMT4">
                  <p:embed/>
                  <p:pic>
                    <p:nvPicPr>
                      <p:cNvPr id="0" name="对象 38921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988" y="4437063"/>
                        <a:ext cx="1052512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椭圆 11">
            <a:extLst>
              <a:ext uri="{FF2B5EF4-FFF2-40B4-BE49-F238E27FC236}">
                <a16:creationId xmlns:a16="http://schemas.microsoft.com/office/drawing/2014/main" id="{26FE67EF-0F4F-47E4-AC55-C6B284CC0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3068638"/>
            <a:ext cx="4318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5A2E4AC-1427-4A3F-BDCF-E27C1038C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3140075"/>
            <a:ext cx="576262" cy="1152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CC6DE1D-C4C1-4CF7-ADDA-A05A50092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555750"/>
            <a:ext cx="4318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7889">
            <a:extLst>
              <a:ext uri="{FF2B5EF4-FFF2-40B4-BE49-F238E27FC236}">
                <a16:creationId xmlns:a16="http://schemas.microsoft.com/office/drawing/2014/main" id="{C185355F-7193-439E-8068-22FD19C25533}"/>
              </a:ext>
            </a:extLst>
          </p:cNvPr>
          <p:cNvSpPr txBox="1"/>
          <p:nvPr/>
        </p:nvSpPr>
        <p:spPr>
          <a:xfrm>
            <a:off x="468313" y="2205038"/>
            <a:ext cx="2519362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黑体" pitchFamily="2" charset="-122"/>
                <a:cs typeface="+mn-ea"/>
              </a:rPr>
              <a:t>解：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itchFamily="18" charset="0"/>
                <a:ea typeface="黑体" pitchFamily="2" charset="-122"/>
                <a:cs typeface="+mn-ea"/>
              </a:rPr>
              <a:t>（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itchFamily="18" charset="0"/>
                <a:ea typeface="黑体" pitchFamily="2" charset="-122"/>
                <a:cs typeface="+mn-ea"/>
              </a:rPr>
              <a:t>1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itchFamily="18" charset="0"/>
                <a:ea typeface="黑体" pitchFamily="2" charset="-122"/>
                <a:cs typeface="+mn-ea"/>
              </a:rPr>
              <a:t>）原式</a:t>
            </a:r>
            <a:endParaRPr lang="zh-CN" altLang="en-US" sz="2400" noProof="1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graphicFrame>
        <p:nvGraphicFramePr>
          <p:cNvPr id="4" name="对象 37890">
            <a:extLst>
              <a:ext uri="{FF2B5EF4-FFF2-40B4-BE49-F238E27FC236}">
                <a16:creationId xmlns:a16="http://schemas.microsoft.com/office/drawing/2014/main" id="{5442337C-5730-4F94-B9F5-017B788FEBD2}"/>
              </a:ext>
            </a:extLst>
          </p:cNvPr>
          <p:cNvGraphicFramePr>
            <a:graphicFrameLocks/>
          </p:cNvGraphicFramePr>
          <p:nvPr/>
        </p:nvGraphicFramePr>
        <p:xfrm>
          <a:off x="2589213" y="1971675"/>
          <a:ext cx="33401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3" imgW="1041530" imgH="393635" progId="Equation.DSMT4">
                  <p:embed/>
                </p:oleObj>
              </mc:Choice>
              <mc:Fallback>
                <p:oleObj r:id="rId3" imgW="1041530" imgH="393635" progId="Equation.DSMT4">
                  <p:embed/>
                  <p:pic>
                    <p:nvPicPr>
                      <p:cNvPr id="0" name="对象 3789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1971675"/>
                        <a:ext cx="33401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8">
            <a:extLst>
              <a:ext uri="{FF2B5EF4-FFF2-40B4-BE49-F238E27FC236}">
                <a16:creationId xmlns:a16="http://schemas.microsoft.com/office/drawing/2014/main" id="{EB63DCD8-ACEA-4704-BB63-DA84F64EBDEF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784225"/>
            <a:ext cx="3698875" cy="1038225"/>
            <a:chOff x="158" y="884"/>
            <a:chExt cx="2330" cy="654"/>
          </a:xfrm>
        </p:grpSpPr>
        <p:graphicFrame>
          <p:nvGraphicFramePr>
            <p:cNvPr id="19468" name="对象 37896">
              <a:extLst>
                <a:ext uri="{FF2B5EF4-FFF2-40B4-BE49-F238E27FC236}">
                  <a16:creationId xmlns:a16="http://schemas.microsoft.com/office/drawing/2014/main" id="{C5F0794F-DCA5-4DCF-A660-4C2DA9D5EC4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567" y="884"/>
            <a:ext cx="1251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9" r:id="rId5" imgW="579061" imgH="381210" progId="Equation.DSMT4">
                    <p:embed/>
                  </p:oleObj>
                </mc:Choice>
                <mc:Fallback>
                  <p:oleObj r:id="rId5" imgW="579061" imgH="381210" progId="Equation.DSMT4">
                    <p:embed/>
                    <p:pic>
                      <p:nvPicPr>
                        <p:cNvPr id="0" name="对象 3789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884"/>
                          <a:ext cx="1251" cy="6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56E8541-C6A9-4D1C-89DE-A83637F8A1B3}"/>
                </a:ext>
              </a:extLst>
            </p:cNvPr>
            <p:cNvSpPr/>
            <p:nvPr/>
          </p:nvSpPr>
          <p:spPr>
            <a:xfrm>
              <a:off x="158" y="1054"/>
              <a:ext cx="606" cy="288"/>
            </a:xfrm>
            <a:prstGeom prst="rect">
              <a:avLst/>
            </a:prstGeom>
            <a:noFill/>
            <a:ln w="12700">
              <a:noFill/>
              <a:miter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effectLst>
                    <a:outerShdw blurRad="38100" dist="38100" dir="2700000">
                      <a:srgbClr val="FFFFFF"/>
                    </a:outerShdw>
                  </a:effectLst>
                  <a:latin typeface="Arial" charset="0"/>
                  <a:ea typeface="黑体" pitchFamily="2" charset="-122"/>
                </a:rPr>
                <a:t>（</a:t>
              </a:r>
              <a:r>
                <a:rPr lang="en-US" altLang="zh-CN" sz="2400" noProof="1">
                  <a:effectLst>
                    <a:outerShdw blurRad="38100" dist="38100" dir="2700000">
                      <a:srgbClr val="FFFFFF"/>
                    </a:outerShdw>
                  </a:effectLst>
                  <a:latin typeface="Arial" charset="0"/>
                  <a:ea typeface="黑体" pitchFamily="2" charset="-122"/>
                </a:rPr>
                <a:t>1</a:t>
              </a:r>
              <a:r>
                <a:rPr lang="zh-CN" altLang="en-US" sz="2400" noProof="1">
                  <a:effectLst>
                    <a:outerShdw blurRad="38100" dist="38100" dir="2700000">
                      <a:srgbClr val="FFFFFF"/>
                    </a:outerShdw>
                  </a:effectLst>
                  <a:latin typeface="Arial" charset="0"/>
                  <a:ea typeface="黑体" pitchFamily="2" charset="-122"/>
                </a:rPr>
                <a:t>）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E58FBB5-3407-4614-A37D-A58C321B644E}"/>
                </a:ext>
              </a:extLst>
            </p:cNvPr>
            <p:cNvSpPr/>
            <p:nvPr/>
          </p:nvSpPr>
          <p:spPr>
            <a:xfrm>
              <a:off x="1882" y="1007"/>
              <a:ext cx="606" cy="288"/>
            </a:xfrm>
            <a:prstGeom prst="rect">
              <a:avLst/>
            </a:prstGeom>
            <a:noFill/>
            <a:ln w="12700">
              <a:noFill/>
              <a:miter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effectLst>
                    <a:outerShdw blurRad="38100" dist="38100" dir="2700000">
                      <a:srgbClr val="FFFFFF"/>
                    </a:outerShdw>
                  </a:effectLst>
                  <a:latin typeface="Arial" charset="0"/>
                  <a:ea typeface="黑体" pitchFamily="2" charset="-122"/>
                  <a:cs typeface="+mn-ea"/>
                </a:rPr>
                <a:t>（</a:t>
              </a:r>
              <a:r>
                <a:rPr lang="en-US" altLang="zh-CN" sz="2400" noProof="1">
                  <a:effectLst>
                    <a:outerShdw blurRad="38100" dist="38100" dir="2700000">
                      <a:srgbClr val="FFFFFF"/>
                    </a:outerShdw>
                  </a:effectLst>
                  <a:latin typeface="Arial" charset="0"/>
                  <a:ea typeface="黑体" pitchFamily="2" charset="-122"/>
                  <a:cs typeface="+mn-ea"/>
                </a:rPr>
                <a:t>2</a:t>
              </a:r>
              <a:r>
                <a:rPr lang="zh-CN" altLang="en-US" sz="2400" noProof="1">
                  <a:effectLst>
                    <a:outerShdw blurRad="38100" dist="38100" dir="2700000">
                      <a:srgbClr val="FFFFFF"/>
                    </a:outerShdw>
                  </a:effectLst>
                  <a:latin typeface="Arial" charset="0"/>
                  <a:ea typeface="黑体" pitchFamily="2" charset="-122"/>
                  <a:cs typeface="+mn-ea"/>
                </a:rPr>
                <a:t>）</a:t>
              </a:r>
              <a:endPara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Arial" charset="0"/>
                <a:ea typeface="黑体" pitchFamily="2" charset="-122"/>
              </a:endParaRPr>
            </a:p>
          </p:txBody>
        </p:sp>
      </p:grpSp>
      <p:sp>
        <p:nvSpPr>
          <p:cNvPr id="16" name="文本框 37902">
            <a:extLst>
              <a:ext uri="{FF2B5EF4-FFF2-40B4-BE49-F238E27FC236}">
                <a16:creationId xmlns:a16="http://schemas.microsoft.com/office/drawing/2014/main" id="{089C591D-4C94-4145-B65E-4598734F75C8}"/>
              </a:ext>
            </a:extLst>
          </p:cNvPr>
          <p:cNvSpPr txBox="1"/>
          <p:nvPr/>
        </p:nvSpPr>
        <p:spPr>
          <a:xfrm>
            <a:off x="250825" y="404813"/>
            <a:ext cx="2808288" cy="4619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5.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黑体" pitchFamily="2" charset="-122"/>
                <a:ea typeface="黑体" pitchFamily="2" charset="-122"/>
                <a:cs typeface="+mn-ea"/>
              </a:rPr>
              <a:t>计算：</a:t>
            </a:r>
            <a:endParaRPr lang="zh-CN" altLang="en-US" sz="2400" noProof="1">
              <a:effectLst>
                <a:outerShdw blurRad="38100" dist="38100" dir="2700000">
                  <a:srgbClr val="FFFFFF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1986" name="对象 41985">
            <a:extLst>
              <a:ext uri="{FF2B5EF4-FFF2-40B4-BE49-F238E27FC236}">
                <a16:creationId xmlns:a16="http://schemas.microsoft.com/office/drawing/2014/main" id="{65507BC7-10EF-4C59-9F78-FCD446DE870F}"/>
              </a:ext>
            </a:extLst>
          </p:cNvPr>
          <p:cNvGraphicFramePr>
            <a:graphicFrameLocks/>
          </p:cNvGraphicFramePr>
          <p:nvPr/>
        </p:nvGraphicFramePr>
        <p:xfrm>
          <a:off x="3630613" y="836613"/>
          <a:ext cx="31686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r:id="rId7" imgW="1499501" imgH="419370" progId="Equation.DSMT4">
                  <p:embed/>
                </p:oleObj>
              </mc:Choice>
              <mc:Fallback>
                <p:oleObj r:id="rId7" imgW="1499501" imgH="419370" progId="Equation.DSMT4">
                  <p:embed/>
                  <p:pic>
                    <p:nvPicPr>
                      <p:cNvPr id="0" name="对象 4198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836613"/>
                        <a:ext cx="31686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41986">
            <a:extLst>
              <a:ext uri="{FF2B5EF4-FFF2-40B4-BE49-F238E27FC236}">
                <a16:creationId xmlns:a16="http://schemas.microsoft.com/office/drawing/2014/main" id="{32B543C9-38C1-4941-A15B-03A88C1940FE}"/>
              </a:ext>
            </a:extLst>
          </p:cNvPr>
          <p:cNvGraphicFramePr>
            <a:graphicFrameLocks/>
          </p:cNvGraphicFramePr>
          <p:nvPr/>
        </p:nvGraphicFramePr>
        <p:xfrm>
          <a:off x="2281238" y="3013075"/>
          <a:ext cx="3786187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r:id="rId9" imgW="1562778" imgH="419282" progId="Equation.DSMT4">
                  <p:embed/>
                </p:oleObj>
              </mc:Choice>
              <mc:Fallback>
                <p:oleObj r:id="rId9" imgW="1562778" imgH="419282" progId="Equation.DSMT4">
                  <p:embed/>
                  <p:pic>
                    <p:nvPicPr>
                      <p:cNvPr id="0" name="对象 4198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3013075"/>
                        <a:ext cx="3786187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41987">
            <a:extLst>
              <a:ext uri="{FF2B5EF4-FFF2-40B4-BE49-F238E27FC236}">
                <a16:creationId xmlns:a16="http://schemas.microsoft.com/office/drawing/2014/main" id="{1818F05E-EAB3-4E4A-B737-F7F00ED5A018}"/>
              </a:ext>
            </a:extLst>
          </p:cNvPr>
          <p:cNvGraphicFramePr>
            <a:graphicFrameLocks/>
          </p:cNvGraphicFramePr>
          <p:nvPr/>
        </p:nvGraphicFramePr>
        <p:xfrm>
          <a:off x="2051050" y="4314825"/>
          <a:ext cx="44656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r:id="rId11" imgW="1842300" imgH="419282" progId="Equation.DSMT4">
                  <p:embed/>
                </p:oleObj>
              </mc:Choice>
              <mc:Fallback>
                <p:oleObj r:id="rId11" imgW="1842300" imgH="419282" progId="Equation.DSMT4">
                  <p:embed/>
                  <p:pic>
                    <p:nvPicPr>
                      <p:cNvPr id="0" name="对象 41987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314825"/>
                        <a:ext cx="44656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41988">
            <a:extLst>
              <a:ext uri="{FF2B5EF4-FFF2-40B4-BE49-F238E27FC236}">
                <a16:creationId xmlns:a16="http://schemas.microsoft.com/office/drawing/2014/main" id="{AF5FE09C-756F-4831-8FB1-3649DAFB685C}"/>
              </a:ext>
            </a:extLst>
          </p:cNvPr>
          <p:cNvGraphicFramePr>
            <a:graphicFrameLocks/>
          </p:cNvGraphicFramePr>
          <p:nvPr/>
        </p:nvGraphicFramePr>
        <p:xfrm>
          <a:off x="2193925" y="5538788"/>
          <a:ext cx="23050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r:id="rId13" imgW="941025" imgH="419646" progId="Equation.DSMT4">
                  <p:embed/>
                </p:oleObj>
              </mc:Choice>
              <mc:Fallback>
                <p:oleObj r:id="rId13" imgW="941025" imgH="419646" progId="Equation.DSMT4">
                  <p:embed/>
                  <p:pic>
                    <p:nvPicPr>
                      <p:cNvPr id="0" name="对象 41988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5538788"/>
                        <a:ext cx="23050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41989">
            <a:extLst>
              <a:ext uri="{FF2B5EF4-FFF2-40B4-BE49-F238E27FC236}">
                <a16:creationId xmlns:a16="http://schemas.microsoft.com/office/drawing/2014/main" id="{64DD4806-A4B8-45B1-B235-BDDB2A9B4BEC}"/>
              </a:ext>
            </a:extLst>
          </p:cNvPr>
          <p:cNvGraphicFramePr>
            <a:graphicFrameLocks/>
          </p:cNvGraphicFramePr>
          <p:nvPr/>
        </p:nvGraphicFramePr>
        <p:xfrm>
          <a:off x="4660900" y="5445125"/>
          <a:ext cx="22161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r:id="rId15" imgW="876930" imgH="419370" progId="Equation.DSMT4">
                  <p:embed/>
                </p:oleObj>
              </mc:Choice>
              <mc:Fallback>
                <p:oleObj r:id="rId15" imgW="876930" imgH="419370" progId="Equation.DSMT4">
                  <p:embed/>
                  <p:pic>
                    <p:nvPicPr>
                      <p:cNvPr id="0" name="对象 41989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5445125"/>
                        <a:ext cx="221615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41990">
            <a:extLst>
              <a:ext uri="{FF2B5EF4-FFF2-40B4-BE49-F238E27FC236}">
                <a16:creationId xmlns:a16="http://schemas.microsoft.com/office/drawing/2014/main" id="{B6108515-89DF-4635-8BC6-46923B5D5D26}"/>
              </a:ext>
            </a:extLst>
          </p:cNvPr>
          <p:cNvSpPr txBox="1"/>
          <p:nvPr/>
        </p:nvSpPr>
        <p:spPr>
          <a:xfrm>
            <a:off x="820738" y="3284538"/>
            <a:ext cx="216693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+mn-ea"/>
              </a:rPr>
              <a:t>（</a:t>
            </a:r>
            <a:r>
              <a:rPr lang="en-US" altLang="zh-CN" sz="2400" noProof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+mn-ea"/>
              </a:rPr>
              <a:t>2</a:t>
            </a:r>
            <a:r>
              <a:rPr lang="zh-CN" altLang="en-US" sz="2400" noProof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+mn-ea"/>
              </a:rPr>
              <a:t>）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itchFamily="2" charset="-122"/>
                <a:ea typeface="黑体" pitchFamily="2" charset="-122"/>
                <a:cs typeface="+mn-ea"/>
              </a:rPr>
              <a:t>原式</a:t>
            </a:r>
            <a:endParaRPr lang="zh-CN" altLang="en-US" sz="2400" noProof="1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>
            <a:extLst>
              <a:ext uri="{FF2B5EF4-FFF2-40B4-BE49-F238E27FC236}">
                <a16:creationId xmlns:a16="http://schemas.microsoft.com/office/drawing/2014/main" id="{DB53B81F-F711-4B98-92AC-66F89EE0D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C2F42B-5011-43CD-B11F-454C6D0369B3}"/>
              </a:ext>
            </a:extLst>
          </p:cNvPr>
          <p:cNvSpPr txBox="1"/>
          <p:nvPr/>
        </p:nvSpPr>
        <p:spPr>
          <a:xfrm>
            <a:off x="144463" y="2565400"/>
            <a:ext cx="1547812" cy="830263"/>
          </a:xfrm>
          <a:prstGeom prst="rect">
            <a:avLst/>
          </a:prstGeom>
          <a:noFill/>
          <a:ln w="25400">
            <a:solidFill>
              <a:schemeClr val="bg1">
                <a:lumMod val="50000"/>
                <a:alpha val="54000"/>
              </a:schemeClr>
            </a:solidFill>
          </a:ln>
        </p:spPr>
        <p:txBody>
          <a:bodyPr>
            <a:spAutoFit/>
          </a:bodyPr>
          <a:lstStyle/>
          <a:p>
            <a:pPr algn="dist" eaLnBrk="1" hangingPunct="1">
              <a:buFont typeface="Arial" charset="0"/>
              <a:buNone/>
              <a:defRPr/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分式乘除运算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30D1F515-4CC2-48BF-A896-A6C628F9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933450"/>
            <a:ext cx="1873250" cy="646113"/>
          </a:xfrm>
          <a:prstGeom prst="rect">
            <a:avLst/>
          </a:prstGeom>
          <a:noFill/>
          <a:ln w="25400" cap="sq" algn="ctr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dist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kumimoji="1" lang="zh-CN" altLang="en-US" sz="24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乘除法运算</a:t>
            </a:r>
            <a:endParaRPr kumimoji="1" lang="en-US" altLang="zh-CN" sz="2400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55" name="左大括号 54">
            <a:extLst>
              <a:ext uri="{FF2B5EF4-FFF2-40B4-BE49-F238E27FC236}">
                <a16:creationId xmlns:a16="http://schemas.microsoft.com/office/drawing/2014/main" id="{9C20AE95-9EAD-4840-9B61-F4457AC2C0DF}"/>
              </a:ext>
            </a:extLst>
          </p:cNvPr>
          <p:cNvSpPr>
            <a:spLocks/>
          </p:cNvSpPr>
          <p:nvPr/>
        </p:nvSpPr>
        <p:spPr bwMode="auto">
          <a:xfrm>
            <a:off x="1690688" y="1341438"/>
            <a:ext cx="288925" cy="3402012"/>
          </a:xfrm>
          <a:prstGeom prst="leftBrace">
            <a:avLst>
              <a:gd name="adj1" fmla="val 8068"/>
              <a:gd name="adj2" fmla="val 50000"/>
            </a:avLst>
          </a:prstGeom>
          <a:noFill/>
          <a:ln w="25400">
            <a:solidFill>
              <a:schemeClr val="tx1">
                <a:alpha val="61176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4" name="右箭头 23">
            <a:extLst>
              <a:ext uri="{FF2B5EF4-FFF2-40B4-BE49-F238E27FC236}">
                <a16:creationId xmlns:a16="http://schemas.microsoft.com/office/drawing/2014/main" id="{55D59723-58CC-482A-AED8-B3675209892D}"/>
              </a:ext>
            </a:extLst>
          </p:cNvPr>
          <p:cNvSpPr/>
          <p:nvPr/>
        </p:nvSpPr>
        <p:spPr bwMode="auto">
          <a:xfrm>
            <a:off x="3997325" y="1149350"/>
            <a:ext cx="287338" cy="28892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0E49A6E1-F4C9-4CF9-8184-77B5BB923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4438650"/>
            <a:ext cx="1225550" cy="558800"/>
          </a:xfrm>
          <a:prstGeom prst="rect">
            <a:avLst/>
          </a:prstGeom>
          <a:noFill/>
          <a:ln w="25400" cap="sq" algn="ctr">
            <a:solidFill>
              <a:schemeClr val="tx1">
                <a:lumMod val="65000"/>
                <a:lumOff val="35000"/>
              </a:schemeClr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dist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kumimoji="1" lang="zh-CN" altLang="en-US" sz="24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注意</a:t>
            </a:r>
            <a:endParaRPr kumimoji="1" lang="en-US" altLang="zh-CN" sz="2400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8E178E4-9E98-4528-A7CB-3D25B7585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248025"/>
            <a:ext cx="4897437" cy="822325"/>
          </a:xfrm>
          <a:prstGeom prst="rect">
            <a:avLst/>
          </a:prstGeom>
          <a:noFill/>
          <a:ln w="25400">
            <a:solidFill>
              <a:schemeClr val="tx1">
                <a:alpha val="76077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分子分母是单项式的，先按法则进行，再约分化成最简分式或整式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左大括号 30">
            <a:extLst>
              <a:ext uri="{FF2B5EF4-FFF2-40B4-BE49-F238E27FC236}">
                <a16:creationId xmlns:a16="http://schemas.microsoft.com/office/drawing/2014/main" id="{25113936-2272-408C-ABF7-FCC08C87B6F1}"/>
              </a:ext>
            </a:extLst>
          </p:cNvPr>
          <p:cNvSpPr>
            <a:spLocks/>
          </p:cNvSpPr>
          <p:nvPr/>
        </p:nvSpPr>
        <p:spPr bwMode="auto">
          <a:xfrm>
            <a:off x="3203575" y="3575050"/>
            <a:ext cx="144463" cy="2374900"/>
          </a:xfrm>
          <a:prstGeom prst="leftBrace">
            <a:avLst>
              <a:gd name="adj1" fmla="val 7991"/>
              <a:gd name="adj2" fmla="val 50000"/>
            </a:avLst>
          </a:prstGeom>
          <a:noFill/>
          <a:ln w="25400">
            <a:solidFill>
              <a:schemeClr val="tx1">
                <a:alpha val="61176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DEC75D9A-C991-4552-B121-362C94C73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717550"/>
            <a:ext cx="3455988" cy="1200150"/>
          </a:xfrm>
          <a:prstGeom prst="rect">
            <a:avLst/>
          </a:prstGeom>
          <a:noFill/>
          <a:ln w="25400">
            <a:solidFill>
              <a:schemeClr val="tx1">
                <a:alpha val="87057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除法先转化成乘法，再按照乘法法则进行运算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2220F75B-010F-45D5-89D3-6407FA96B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365625"/>
            <a:ext cx="4897438" cy="822325"/>
          </a:xfrm>
          <a:prstGeom prst="rect">
            <a:avLst/>
          </a:prstGeom>
          <a:noFill/>
          <a:ln w="25400">
            <a:solidFill>
              <a:schemeClr val="tx1">
                <a:alpha val="76077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分子分母是多项式的，通常要先分解因式再按法则进行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E07B843E-7AD3-435F-B50F-179874D3E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662613"/>
            <a:ext cx="4897438" cy="457200"/>
          </a:xfrm>
          <a:prstGeom prst="rect">
            <a:avLst/>
          </a:prstGeom>
          <a:noFill/>
          <a:ln w="25400">
            <a:solidFill>
              <a:schemeClr val="tx1">
                <a:alpha val="76077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运用法则时要注意符号的变化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3" grpId="0" bldLvl="0" animBg="1"/>
      <p:bldP spid="55" grpId="0" bldLvl="0" animBg="1"/>
      <p:bldP spid="24" grpId="0" bldLvl="0" animBg="1"/>
      <p:bldP spid="23" grpId="0" bldLvl="0" animBg="1"/>
      <p:bldP spid="25" grpId="0" bldLvl="0" animBg="1"/>
      <p:bldP spid="31" grpId="0" bldLvl="0" animBg="1"/>
      <p:bldP spid="19" grpId="0" bldLvl="0" animBg="1"/>
      <p:bldP spid="20" grpId="0" bldLvl="0" animBg="1"/>
      <p:bldP spid="2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H_Other_10">
            <a:extLst>
              <a:ext uri="{FF2B5EF4-FFF2-40B4-BE49-F238E27FC236}">
                <a16:creationId xmlns:a16="http://schemas.microsoft.com/office/drawing/2014/main" id="{B1246FFC-C25B-478F-BBD2-1AD726B36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588" y="1682750"/>
            <a:ext cx="88900" cy="88900"/>
          </a:xfrm>
          <a:custGeom>
            <a:avLst/>
            <a:gdLst>
              <a:gd name="T0" fmla="*/ 166697837 w 43"/>
              <a:gd name="T1" fmla="*/ 73479891 h 44"/>
              <a:gd name="T2" fmla="*/ 106857800 w 43"/>
              <a:gd name="T3" fmla="*/ 73479891 h 44"/>
              <a:gd name="T4" fmla="*/ 106857800 w 43"/>
              <a:gd name="T5" fmla="*/ 16329314 h 44"/>
              <a:gd name="T6" fmla="*/ 89760056 w 43"/>
              <a:gd name="T7" fmla="*/ 0 h 44"/>
              <a:gd name="T8" fmla="*/ 76937781 w 43"/>
              <a:gd name="T9" fmla="*/ 16329314 h 44"/>
              <a:gd name="T10" fmla="*/ 76937781 w 43"/>
              <a:gd name="T11" fmla="*/ 73479891 h 44"/>
              <a:gd name="T12" fmla="*/ 12822274 w 43"/>
              <a:gd name="T13" fmla="*/ 73479891 h 44"/>
              <a:gd name="T14" fmla="*/ 0 w 43"/>
              <a:gd name="T15" fmla="*/ 89809205 h 44"/>
              <a:gd name="T16" fmla="*/ 12822274 w 43"/>
              <a:gd name="T17" fmla="*/ 106138518 h 44"/>
              <a:gd name="T18" fmla="*/ 76937781 w 43"/>
              <a:gd name="T19" fmla="*/ 106138518 h 44"/>
              <a:gd name="T20" fmla="*/ 76937781 w 43"/>
              <a:gd name="T21" fmla="*/ 163289095 h 44"/>
              <a:gd name="T22" fmla="*/ 89760056 w 43"/>
              <a:gd name="T23" fmla="*/ 179618409 h 44"/>
              <a:gd name="T24" fmla="*/ 106857800 w 43"/>
              <a:gd name="T25" fmla="*/ 163289095 h 44"/>
              <a:gd name="T26" fmla="*/ 106857800 w 43"/>
              <a:gd name="T27" fmla="*/ 106138518 h 44"/>
              <a:gd name="T28" fmla="*/ 166697837 w 43"/>
              <a:gd name="T29" fmla="*/ 106138518 h 44"/>
              <a:gd name="T30" fmla="*/ 183795581 w 43"/>
              <a:gd name="T31" fmla="*/ 89809205 h 44"/>
              <a:gd name="T32" fmla="*/ 166697837 w 43"/>
              <a:gd name="T33" fmla="*/ 73479891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4EED975E-5F8C-495C-9BFB-1452E5A8CC69}"/>
              </a:ext>
            </a:extLst>
          </p:cNvPr>
          <p:cNvGrpSpPr>
            <a:grpSpLocks/>
          </p:cNvGrpSpPr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101" name="Group 10">
              <a:extLst>
                <a:ext uri="{FF2B5EF4-FFF2-40B4-BE49-F238E27FC236}">
                  <a16:creationId xmlns:a16="http://schemas.microsoft.com/office/drawing/2014/main" id="{4496CEFA-71BF-460B-8287-DAF5FE2433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103" name="MH_Other_9">
                <a:extLst>
                  <a:ext uri="{FF2B5EF4-FFF2-40B4-BE49-F238E27FC236}">
                    <a16:creationId xmlns:a16="http://schemas.microsoft.com/office/drawing/2014/main" id="{7EAB63E2-87A6-4B0C-B3D8-FAC605E716C2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95 w 108"/>
                  <a:gd name="T1" fmla="*/ 960 h 107"/>
                  <a:gd name="T2" fmla="*/ 795 w 108"/>
                  <a:gd name="T3" fmla="*/ 667 h 107"/>
                  <a:gd name="T4" fmla="*/ 866 w 108"/>
                  <a:gd name="T5" fmla="*/ 423 h 107"/>
                  <a:gd name="T6" fmla="*/ 439 w 108"/>
                  <a:gd name="T7" fmla="*/ 0 h 107"/>
                  <a:gd name="T8" fmla="*/ 0 w 108"/>
                  <a:gd name="T9" fmla="*/ 423 h 107"/>
                  <a:gd name="T10" fmla="*/ 439 w 108"/>
                  <a:gd name="T11" fmla="*/ 839 h 107"/>
                  <a:gd name="T12" fmla="*/ 688 w 108"/>
                  <a:gd name="T13" fmla="*/ 766 h 107"/>
                  <a:gd name="T14" fmla="*/ 992 w 108"/>
                  <a:gd name="T15" fmla="*/ 1061 h 107"/>
                  <a:gd name="T16" fmla="*/ 1044 w 108"/>
                  <a:gd name="T17" fmla="*/ 1080 h 107"/>
                  <a:gd name="T18" fmla="*/ 1095 w 108"/>
                  <a:gd name="T19" fmla="*/ 1061 h 107"/>
                  <a:gd name="T20" fmla="*/ 1095 w 108"/>
                  <a:gd name="T21" fmla="*/ 960 h 107"/>
                  <a:gd name="T22" fmla="*/ 74 w 108"/>
                  <a:gd name="T23" fmla="*/ 423 h 107"/>
                  <a:gd name="T24" fmla="*/ 439 w 108"/>
                  <a:gd name="T25" fmla="*/ 70 h 107"/>
                  <a:gd name="T26" fmla="*/ 795 w 108"/>
                  <a:gd name="T27" fmla="*/ 423 h 107"/>
                  <a:gd name="T28" fmla="*/ 439 w 108"/>
                  <a:gd name="T29" fmla="*/ 766 h 107"/>
                  <a:gd name="T30" fmla="*/ 74 w 108"/>
                  <a:gd name="T31" fmla="*/ 423 h 10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4" name="MH_Other_10">
                <a:extLst>
                  <a:ext uri="{FF2B5EF4-FFF2-40B4-BE49-F238E27FC236}">
                    <a16:creationId xmlns:a16="http://schemas.microsoft.com/office/drawing/2014/main" id="{1A973FEE-9011-4F8D-8E3C-1BED7D368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413 w 43"/>
                  <a:gd name="T1" fmla="*/ 181 h 44"/>
                  <a:gd name="T2" fmla="*/ 264 w 43"/>
                  <a:gd name="T3" fmla="*/ 181 h 44"/>
                  <a:gd name="T4" fmla="*/ 264 w 43"/>
                  <a:gd name="T5" fmla="*/ 41 h 44"/>
                  <a:gd name="T6" fmla="*/ 221 w 43"/>
                  <a:gd name="T7" fmla="*/ 0 h 44"/>
                  <a:gd name="T8" fmla="*/ 192 w 43"/>
                  <a:gd name="T9" fmla="*/ 41 h 44"/>
                  <a:gd name="T10" fmla="*/ 192 w 43"/>
                  <a:gd name="T11" fmla="*/ 181 h 44"/>
                  <a:gd name="T12" fmla="*/ 33 w 43"/>
                  <a:gd name="T13" fmla="*/ 181 h 44"/>
                  <a:gd name="T14" fmla="*/ 0 w 43"/>
                  <a:gd name="T15" fmla="*/ 223 h 44"/>
                  <a:gd name="T16" fmla="*/ 33 w 43"/>
                  <a:gd name="T17" fmla="*/ 264 h 44"/>
                  <a:gd name="T18" fmla="*/ 192 w 43"/>
                  <a:gd name="T19" fmla="*/ 264 h 44"/>
                  <a:gd name="T20" fmla="*/ 192 w 43"/>
                  <a:gd name="T21" fmla="*/ 404 h 44"/>
                  <a:gd name="T22" fmla="*/ 221 w 43"/>
                  <a:gd name="T23" fmla="*/ 445 h 44"/>
                  <a:gd name="T24" fmla="*/ 264 w 43"/>
                  <a:gd name="T25" fmla="*/ 404 h 44"/>
                  <a:gd name="T26" fmla="*/ 264 w 43"/>
                  <a:gd name="T27" fmla="*/ 264 h 44"/>
                  <a:gd name="T28" fmla="*/ 413 w 43"/>
                  <a:gd name="T29" fmla="*/ 264 h 44"/>
                  <a:gd name="T30" fmla="*/ 456 w 43"/>
                  <a:gd name="T31" fmla="*/ 223 h 44"/>
                  <a:gd name="T32" fmla="*/ 413 w 43"/>
                  <a:gd name="T33" fmla="*/ 181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2" name="MH_SubTitle_4">
              <a:extLst>
                <a:ext uri="{FF2B5EF4-FFF2-40B4-BE49-F238E27FC236}">
                  <a16:creationId xmlns:a16="http://schemas.microsoft.com/office/drawing/2014/main" id="{450F76EB-FAC5-4B1A-BAD3-6990F10E3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4E24DD6-4158-4E7D-A658-539D1F60F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1939925"/>
            <a:ext cx="849788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掌握分式的乘除运算法则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能够进行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分子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、分母为多项式的分式乘除法运算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80">
            <a:extLst>
              <a:ext uri="{FF2B5EF4-FFF2-40B4-BE49-F238E27FC236}">
                <a16:creationId xmlns:a16="http://schemas.microsoft.com/office/drawing/2014/main" id="{F5DDF855-8C46-4D45-A260-FD3279CA4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圆角矩形 31">
            <a:extLst>
              <a:ext uri="{FF2B5EF4-FFF2-40B4-BE49-F238E27FC236}">
                <a16:creationId xmlns:a16="http://schemas.microsoft.com/office/drawing/2014/main" id="{E6EC6CAA-28B6-4A4C-AE7F-BEE2EB18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92150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情境 引入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1C516DE-004C-4B4E-9A3E-47CBC58DF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9220200" cy="1200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一个长方体容器的容积为</a:t>
            </a:r>
            <a:r>
              <a:rPr lang="en-US" altLang="zh-CN" sz="2400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V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底面的长为</a:t>
            </a:r>
            <a:r>
              <a:rPr lang="en-US" altLang="zh-CN" sz="2400" b="1" i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,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宽为</a:t>
            </a:r>
            <a:r>
              <a:rPr lang="en-US" altLang="zh-CN" sz="24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当容器内的水占容积的       时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水高多少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F1B43AB-3133-464D-B593-9D488437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47975"/>
            <a:ext cx="3724275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长方体容器的高为      </a:t>
            </a:r>
            <a:r>
              <a:rPr lang="en-US" altLang="zh-CN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,</a:t>
            </a:r>
          </a:p>
        </p:txBody>
      </p:sp>
      <p:graphicFrame>
        <p:nvGraphicFramePr>
          <p:cNvPr id="5126" name="Object 5">
            <a:extLst>
              <a:ext uri="{FF2B5EF4-FFF2-40B4-BE49-F238E27FC236}">
                <a16:creationId xmlns:a16="http://schemas.microsoft.com/office/drawing/2014/main" id="{208B6AE0-B1EA-44FB-859A-38B957D964C4}"/>
              </a:ext>
            </a:extLst>
          </p:cNvPr>
          <p:cNvGraphicFramePr>
            <a:graphicFrameLocks/>
          </p:cNvGraphicFramePr>
          <p:nvPr/>
        </p:nvGraphicFramePr>
        <p:xfrm>
          <a:off x="4716463" y="1700213"/>
          <a:ext cx="447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4" imgW="191081" imgH="394900" progId="Equation.3">
                  <p:embed/>
                </p:oleObj>
              </mc:Choice>
              <mc:Fallback>
                <p:oleObj r:id="rId4" imgW="191081" imgH="3949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700213"/>
                        <a:ext cx="4476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CC189C3-AF2E-4E22-9B93-EAEAFBF4350F}"/>
              </a:ext>
            </a:extLst>
          </p:cNvPr>
          <p:cNvGraphicFramePr>
            <a:graphicFrameLocks/>
          </p:cNvGraphicFramePr>
          <p:nvPr/>
        </p:nvGraphicFramePr>
        <p:xfrm>
          <a:off x="3276600" y="2565400"/>
          <a:ext cx="6000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6" imgW="229097" imgH="394556" progId="Equation.DSMT4">
                  <p:embed/>
                </p:oleObj>
              </mc:Choice>
              <mc:Fallback>
                <p:oleObj r:id="rId6" imgW="229097" imgH="394556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65400"/>
                        <a:ext cx="6000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D88E042-F533-4347-BDA0-D585FFE6B768}"/>
              </a:ext>
            </a:extLst>
          </p:cNvPr>
          <p:cNvGraphicFramePr>
            <a:graphicFrameLocks/>
          </p:cNvGraphicFramePr>
          <p:nvPr/>
        </p:nvGraphicFramePr>
        <p:xfrm>
          <a:off x="1930400" y="3686175"/>
          <a:ext cx="1397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8" imgW="521381" imgH="394101" progId="Equation.DSMT4">
                  <p:embed/>
                </p:oleObj>
              </mc:Choice>
              <mc:Fallback>
                <p:oleObj r:id="rId8" imgW="521381" imgH="394101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3686175"/>
                        <a:ext cx="1397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6F19648-7002-492A-B0E5-060A370DC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3857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水高为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5150E456-8CA3-4334-897E-DABE39389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20713"/>
            <a:ext cx="8640762" cy="1189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问题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大拖拉机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m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天耕地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a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公顷</a:t>
            </a: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,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小拖拉机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n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天耕地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b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公顷</a:t>
            </a: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,</a:t>
            </a: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大拖拉机的工作效率是小拖拉机的工作效率的多少倍</a:t>
            </a: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DA589E2-7484-45DF-9576-D556E8719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989138"/>
            <a:ext cx="8250238" cy="2678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大拖拉机的工作效率是       公顷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天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小拖拉机的</a:t>
            </a:r>
          </a:p>
          <a:p>
            <a:pPr>
              <a:defRPr/>
            </a:pPr>
            <a:endParaRPr lang="zh-CN" altLang="en-US" sz="2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工作效率是       公顷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天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大拖拉机的工作效率</a:t>
            </a:r>
          </a:p>
          <a:p>
            <a:pPr>
              <a:defRPr/>
            </a:pPr>
            <a:endParaRPr lang="zh-CN" altLang="en-US" sz="2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是小拖拉机的工作效率的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(              )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倍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           </a:t>
            </a:r>
          </a:p>
          <a:p>
            <a:pPr>
              <a:defRPr/>
            </a:pPr>
            <a:endParaRPr lang="en-US" altLang="zh-CN" sz="2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endParaRPr lang="en-US" altLang="zh-CN" sz="2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B0D510-BBB7-42D6-BF39-2FC261FCB0A7}"/>
              </a:ext>
            </a:extLst>
          </p:cNvPr>
          <p:cNvGraphicFramePr>
            <a:graphicFrameLocks/>
          </p:cNvGraphicFramePr>
          <p:nvPr/>
        </p:nvGraphicFramePr>
        <p:xfrm>
          <a:off x="4659313" y="1700213"/>
          <a:ext cx="43338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5" imgW="178032" imgH="394213" progId="Equation.DSMT4">
                  <p:embed/>
                </p:oleObj>
              </mc:Choice>
              <mc:Fallback>
                <p:oleObj r:id="rId5" imgW="178032" imgH="394213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1700213"/>
                        <a:ext cx="433387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B105E9-D094-45C2-983A-9B2FA02FDB73}"/>
              </a:ext>
            </a:extLst>
          </p:cNvPr>
          <p:cNvGraphicFramePr>
            <a:graphicFrameLocks/>
          </p:cNvGraphicFramePr>
          <p:nvPr/>
        </p:nvGraphicFramePr>
        <p:xfrm>
          <a:off x="2405063" y="2420938"/>
          <a:ext cx="4476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7" imgW="152731" imgH="394556" progId="Equation.DSMT4">
                  <p:embed/>
                </p:oleObj>
              </mc:Choice>
              <mc:Fallback>
                <p:oleObj r:id="rId7" imgW="152731" imgH="394556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420938"/>
                        <a:ext cx="44767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0CCE2AC-D27F-4DC5-9FC9-1734AA575FDE}"/>
              </a:ext>
            </a:extLst>
          </p:cNvPr>
          <p:cNvGraphicFramePr>
            <a:graphicFrameLocks/>
          </p:cNvGraphicFramePr>
          <p:nvPr/>
        </p:nvGraphicFramePr>
        <p:xfrm>
          <a:off x="4427538" y="3141663"/>
          <a:ext cx="12954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9" imgW="420011" imgH="394556" progId="Equation.DSMT4">
                  <p:embed/>
                </p:oleObj>
              </mc:Choice>
              <mc:Fallback>
                <p:oleObj r:id="rId9" imgW="420011" imgH="394556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141663"/>
                        <a:ext cx="12954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13" descr="http://t1.baidu.com/it/u=572194513,3509271803&amp;fm=23&amp;gp=0.jpg">
            <a:extLst>
              <a:ext uri="{FF2B5EF4-FFF2-40B4-BE49-F238E27FC236}">
                <a16:creationId xmlns:a16="http://schemas.microsoft.com/office/drawing/2014/main" id="{AE532794-938D-46F0-B421-ECB4DA26D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92600"/>
            <a:ext cx="2857500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http://www.rhdc.ynszxc.gov.cn/uploadfile/d_1/d_1364/d_1424/classimage/piconline_20071208091516_dcc2cb17-9ef2-4cb0-abf0-4ec8480fdd52.jpg">
            <a:extLst>
              <a:ext uri="{FF2B5EF4-FFF2-40B4-BE49-F238E27FC236}">
                <a16:creationId xmlns:a16="http://schemas.microsoft.com/office/drawing/2014/main" id="{BFF22AB0-4DFE-49E5-A0BC-358E9B12B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" r="5534" b="28310"/>
          <a:stretch>
            <a:fillRect/>
          </a:stretch>
        </p:blipFill>
        <p:spPr bwMode="auto">
          <a:xfrm>
            <a:off x="5214938" y="4514850"/>
            <a:ext cx="315277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80">
            <a:extLst>
              <a:ext uri="{FF2B5EF4-FFF2-40B4-BE49-F238E27FC236}">
                <a16:creationId xmlns:a16="http://schemas.microsoft.com/office/drawing/2014/main" id="{BF23709A-3326-49EE-85BE-6B5E61D68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171" name="组合 6147">
            <a:extLst>
              <a:ext uri="{FF2B5EF4-FFF2-40B4-BE49-F238E27FC236}">
                <a16:creationId xmlns:a16="http://schemas.microsoft.com/office/drawing/2014/main" id="{37E04C23-418C-46D6-A1AC-EEA5A50C72C3}"/>
              </a:ext>
            </a:extLst>
          </p:cNvPr>
          <p:cNvGrpSpPr>
            <a:grpSpLocks/>
          </p:cNvGrpSpPr>
          <p:nvPr/>
        </p:nvGrpSpPr>
        <p:grpSpPr bwMode="auto">
          <a:xfrm>
            <a:off x="325438" y="260350"/>
            <a:ext cx="2536825" cy="806450"/>
            <a:chOff x="0" y="0"/>
            <a:chExt cx="3996" cy="1269"/>
          </a:xfrm>
        </p:grpSpPr>
        <p:sp>
          <p:nvSpPr>
            <p:cNvPr id="7178" name="矩形 7">
              <a:extLst>
                <a:ext uri="{FF2B5EF4-FFF2-40B4-BE49-F238E27FC236}">
                  <a16:creationId xmlns:a16="http://schemas.microsoft.com/office/drawing/2014/main" id="{2E1D0763-161F-42E7-8746-AE37D74DD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 h 1872208"/>
                <a:gd name="T2" fmla="*/ 3 w 2520280"/>
                <a:gd name="T3" fmla="*/ 1 h 1872208"/>
                <a:gd name="T4" fmla="*/ 0 w 2520280"/>
                <a:gd name="T5" fmla="*/ 1 h 1872208"/>
                <a:gd name="T6" fmla="*/ 0 w 2520280"/>
                <a:gd name="T7" fmla="*/ 0 h 1872208"/>
                <a:gd name="T8" fmla="*/ 0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任意多边形 16">
              <a:extLst>
                <a:ext uri="{FF2B5EF4-FFF2-40B4-BE49-F238E27FC236}">
                  <a16:creationId xmlns:a16="http://schemas.microsoft.com/office/drawing/2014/main" id="{1D8872A6-77FF-4FFA-9CDC-DE88EE45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1 w 696310"/>
                <a:gd name="T3" fmla="*/ 0 h 696310"/>
                <a:gd name="T4" fmla="*/ 1 w 696310"/>
                <a:gd name="T5" fmla="*/ 0 h 696310"/>
                <a:gd name="T6" fmla="*/ 1 w 696310"/>
                <a:gd name="T7" fmla="*/ 0 h 696310"/>
                <a:gd name="T8" fmla="*/ 1 w 696310"/>
                <a:gd name="T9" fmla="*/ 1 h 696310"/>
                <a:gd name="T10" fmla="*/ 0 w 696310"/>
                <a:gd name="T11" fmla="*/ 1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矩形 17">
              <a:extLst>
                <a:ext uri="{FF2B5EF4-FFF2-40B4-BE49-F238E27FC236}">
                  <a16:creationId xmlns:a16="http://schemas.microsoft.com/office/drawing/2014/main" id="{C3AE06B3-AAE1-4A2F-9CF9-738CD7FF3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81" name="文本框 6151">
              <a:extLst>
                <a:ext uri="{FF2B5EF4-FFF2-40B4-BE49-F238E27FC236}">
                  <a16:creationId xmlns:a16="http://schemas.microsoft.com/office/drawing/2014/main" id="{92F5581D-CABA-42C0-ADB9-905158483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7" y="431"/>
              <a:ext cx="3119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分式的乘除</a:t>
              </a:r>
            </a:p>
          </p:txBody>
        </p:sp>
        <p:sp>
          <p:nvSpPr>
            <p:cNvPr id="7182" name="文本框 6152">
              <a:extLst>
                <a:ext uri="{FF2B5EF4-FFF2-40B4-BE49-F238E27FC236}">
                  <a16:creationId xmlns:a16="http://schemas.microsoft.com/office/drawing/2014/main" id="{129084EF-9E29-4D84-8A3B-6A489256A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2DE503B-8BF0-4CE1-9BC1-44A4BB7C3E4A}"/>
              </a:ext>
            </a:extLst>
          </p:cNvPr>
          <p:cNvSpPr txBox="1"/>
          <p:nvPr/>
        </p:nvSpPr>
        <p:spPr>
          <a:xfrm>
            <a:off x="395288" y="1700213"/>
            <a:ext cx="8137525" cy="173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charset="0"/>
                <a:ea typeface="黑体" charset="0"/>
                <a:cs typeface="+mn-ea"/>
              </a:rPr>
              <a:t>想一想：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latin typeface="黑体" pitchFamily="49" charset="-122"/>
                <a:ea typeface="黑体" pitchFamily="49" charset="-122"/>
                <a:cs typeface="+mn-ea"/>
              </a:rPr>
              <a:t>   你还记得分数的乘除法法则吗？</a:t>
            </a:r>
            <a:r>
              <a:rPr lang="zh-CN" altLang="en-US" sz="2400" noProof="1">
                <a:latin typeface="黑体" pitchFamily="49" charset="-122"/>
                <a:ea typeface="黑体" pitchFamily="49" charset="-122"/>
                <a:cs typeface="+mn-ea"/>
                <a:sym typeface="Wingdings" pitchFamily="2" charset="2"/>
              </a:rPr>
              <a:t>类比分数的乘除法法则，你能说出分式的乘除法法则吗？</a:t>
            </a:r>
            <a:endParaRPr lang="zh-CN" altLang="en-US" sz="2400" noProof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173" name="圆角矩形 31">
            <a:extLst>
              <a:ext uri="{FF2B5EF4-FFF2-40B4-BE49-F238E27FC236}">
                <a16:creationId xmlns:a16="http://schemas.microsoft.com/office/drawing/2014/main" id="{5CC23716-A2DE-4ED1-B097-5B347BBA3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3" y="1128713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类比探究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126318DD-C795-422F-A5CE-1CC02A5347E5}"/>
              </a:ext>
            </a:extLst>
          </p:cNvPr>
          <p:cNvGraphicFramePr>
            <a:graphicFrameLocks/>
          </p:cNvGraphicFramePr>
          <p:nvPr/>
        </p:nvGraphicFramePr>
        <p:xfrm>
          <a:off x="538163" y="3644900"/>
          <a:ext cx="6967537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3" imgW="3022560" imgH="583920" progId="Equation.DSMT4">
                  <p:embed/>
                </p:oleObj>
              </mc:Choice>
              <mc:Fallback>
                <p:oleObj r:id="rId3" imgW="3022560" imgH="58392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644900"/>
                        <a:ext cx="6967537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">
            <a:extLst>
              <a:ext uri="{FF2B5EF4-FFF2-40B4-BE49-F238E27FC236}">
                <a16:creationId xmlns:a16="http://schemas.microsoft.com/office/drawing/2014/main" id="{37496F6F-4A4A-4E8A-AB76-2AC2984CAD00}"/>
              </a:ext>
            </a:extLst>
          </p:cNvPr>
          <p:cNvGraphicFramePr>
            <a:graphicFrameLocks/>
          </p:cNvGraphicFramePr>
          <p:nvPr/>
        </p:nvGraphicFramePr>
        <p:xfrm>
          <a:off x="2555875" y="3436938"/>
          <a:ext cx="6143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5" imgW="343646" imgH="394556" progId="Equation.DSMT4">
                  <p:embed/>
                </p:oleObj>
              </mc:Choice>
              <mc:Fallback>
                <p:oleObj r:id="rId5" imgW="343646" imgH="394556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436938"/>
                        <a:ext cx="614363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1">
            <a:extLst>
              <a:ext uri="{FF2B5EF4-FFF2-40B4-BE49-F238E27FC236}">
                <a16:creationId xmlns:a16="http://schemas.microsoft.com/office/drawing/2014/main" id="{437E36DD-7861-4ADA-A796-14379486859E}"/>
              </a:ext>
            </a:extLst>
          </p:cNvPr>
          <p:cNvGraphicFramePr>
            <a:graphicFrameLocks/>
          </p:cNvGraphicFramePr>
          <p:nvPr/>
        </p:nvGraphicFramePr>
        <p:xfrm>
          <a:off x="6240463" y="3476625"/>
          <a:ext cx="6207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7" imgW="369101" imgH="394556" progId="Equation.DSMT4">
                  <p:embed/>
                </p:oleObj>
              </mc:Choice>
              <mc:Fallback>
                <p:oleObj r:id="rId7" imgW="369101" imgH="394556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3476625"/>
                        <a:ext cx="6207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06E7FA3-6B23-4B49-BB1C-D8EBEF2DB122}"/>
              </a:ext>
            </a:extLst>
          </p:cNvPr>
          <p:cNvSpPr txBox="1"/>
          <p:nvPr/>
        </p:nvSpPr>
        <p:spPr>
          <a:xfrm>
            <a:off x="611188" y="4724400"/>
            <a:ext cx="14160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想一想：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CAD5C72-222F-4B97-B08E-A256E946F619}"/>
                  </a:ext>
                </a:extLst>
              </p:cNvPr>
              <p:cNvSpPr txBox="1"/>
              <p:nvPr/>
            </p:nvSpPr>
            <p:spPr>
              <a:xfrm>
                <a:off x="1299116" y="5372973"/>
                <a:ext cx="839525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CN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CAD5C72-222F-4B97-B08E-A256E946F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116" y="5372973"/>
                <a:ext cx="839525" cy="474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C1FD1A6-2FD7-4BE1-8D09-8C233565F660}"/>
                  </a:ext>
                </a:extLst>
              </p:cNvPr>
              <p:cNvSpPr txBox="1"/>
              <p:nvPr/>
            </p:nvSpPr>
            <p:spPr>
              <a:xfrm>
                <a:off x="4450701" y="5332227"/>
                <a:ext cx="839204" cy="474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d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C1FD1A6-2FD7-4BE1-8D09-8C233565F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701" y="5332227"/>
                <a:ext cx="839204" cy="474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>
            <a:extLst>
              <a:ext uri="{FF2B5EF4-FFF2-40B4-BE49-F238E27FC236}">
                <a16:creationId xmlns:a16="http://schemas.microsoft.com/office/drawing/2014/main" id="{C7B90797-CEB4-4F9A-9D8E-3018A7AF8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32623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类似于分数，分式有：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977B10EE-E25F-4EF0-9A96-90CD19945FB5}"/>
              </a:ext>
            </a:extLst>
          </p:cNvPr>
          <p:cNvSpPr txBox="1"/>
          <p:nvPr/>
        </p:nvSpPr>
        <p:spPr>
          <a:xfrm>
            <a:off x="611188" y="1125538"/>
            <a:ext cx="2027237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u"/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  <a:cs typeface="+mn-ea"/>
              </a:rPr>
              <a:t>乘法法则：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DF438E80-1E12-419A-BB7D-1FF59CA5C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57350"/>
            <a:ext cx="7708900" cy="1200150"/>
          </a:xfrm>
          <a:prstGeom prst="rect">
            <a:avLst/>
          </a:prstGeom>
          <a:noFill/>
          <a:ln w="25400" algn="ctr">
            <a:solidFill>
              <a:schemeClr val="accent5">
                <a:lumMod val="50000"/>
              </a:schemeClr>
            </a:solidFill>
            <a:prstDash val="sysDot"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zh-CN" altLang="en-US" sz="2400" dirty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分式乘分式，用分子的积作为积的分子，分母的积作为积的分母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400" dirty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　　</a:t>
            </a:r>
          </a:p>
        </p:txBody>
      </p:sp>
      <p:sp>
        <p:nvSpPr>
          <p:cNvPr id="5127" name="TextBox 7">
            <a:extLst>
              <a:ext uri="{FF2B5EF4-FFF2-40B4-BE49-F238E27FC236}">
                <a16:creationId xmlns:a16="http://schemas.microsoft.com/office/drawing/2014/main" id="{275FA4CF-5A49-483E-A8F6-DBC02B356CFA}"/>
              </a:ext>
            </a:extLst>
          </p:cNvPr>
          <p:cNvSpPr txBox="1"/>
          <p:nvPr/>
        </p:nvSpPr>
        <p:spPr>
          <a:xfrm>
            <a:off x="639763" y="2838450"/>
            <a:ext cx="2027237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u"/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  <a:cs typeface="+mn-ea"/>
              </a:rPr>
              <a:t>除法法则：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8C8397E8-5A99-4459-8B5B-95968D14F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429000"/>
            <a:ext cx="7708900" cy="1135063"/>
          </a:xfrm>
          <a:prstGeom prst="rect">
            <a:avLst/>
          </a:prstGeom>
          <a:noFill/>
          <a:ln w="25400" algn="ctr">
            <a:solidFill>
              <a:schemeClr val="accent5">
                <a:lumMod val="50000"/>
              </a:schemeClr>
            </a:solidFill>
            <a:prstDash val="sysDot"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zh-CN" altLang="en-US" sz="2400" dirty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分式除以分式，把除式的分子、分母颠倒位置后，与被除式相乘</a:t>
            </a:r>
            <a:r>
              <a:rPr lang="en-US" altLang="zh-CN" sz="24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400" dirty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　</a:t>
            </a:r>
          </a:p>
        </p:txBody>
      </p:sp>
      <p:sp>
        <p:nvSpPr>
          <p:cNvPr id="5129" name="TextBox 9">
            <a:extLst>
              <a:ext uri="{FF2B5EF4-FFF2-40B4-BE49-F238E27FC236}">
                <a16:creationId xmlns:a16="http://schemas.microsoft.com/office/drawing/2014/main" id="{CB48B3F9-7F65-4434-9C01-E654BB17C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4551363"/>
            <a:ext cx="357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上述法则用式子表示为：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300" name="Object 12">
            <a:extLst>
              <a:ext uri="{FF2B5EF4-FFF2-40B4-BE49-F238E27FC236}">
                <a16:creationId xmlns:a16="http://schemas.microsoft.com/office/drawing/2014/main" id="{C18CCCAD-B664-410D-8B39-D6892552E1D7}"/>
              </a:ext>
            </a:extLst>
          </p:cNvPr>
          <p:cNvGraphicFramePr>
            <a:graphicFrameLocks/>
          </p:cNvGraphicFramePr>
          <p:nvPr/>
        </p:nvGraphicFramePr>
        <p:xfrm>
          <a:off x="827088" y="5157788"/>
          <a:ext cx="21605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3" imgW="737240" imgH="394042" progId="Equation.DSMT4">
                  <p:embed/>
                </p:oleObj>
              </mc:Choice>
              <mc:Fallback>
                <p:oleObj r:id="rId3" imgW="737240" imgH="394042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157788"/>
                        <a:ext cx="2160587" cy="1273175"/>
                      </a:xfrm>
                      <a:prstGeom prst="rect">
                        <a:avLst/>
                      </a:prstGeom>
                      <a:solidFill>
                        <a:srgbClr val="66FF99">
                          <a:alpha val="43137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>
            <a:extLst>
              <a:ext uri="{FF2B5EF4-FFF2-40B4-BE49-F238E27FC236}">
                <a16:creationId xmlns:a16="http://schemas.microsoft.com/office/drawing/2014/main" id="{0A4F3830-E539-4AE4-BFFA-81CD120A08D9}"/>
              </a:ext>
            </a:extLst>
          </p:cNvPr>
          <p:cNvGraphicFramePr>
            <a:graphicFrameLocks/>
          </p:cNvGraphicFramePr>
          <p:nvPr/>
        </p:nvGraphicFramePr>
        <p:xfrm>
          <a:off x="4429125" y="5013325"/>
          <a:ext cx="364331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5" imgW="1232970" imgH="394042" progId="Equation.DSMT4">
                  <p:embed/>
                </p:oleObj>
              </mc:Choice>
              <mc:Fallback>
                <p:oleObj r:id="rId5" imgW="1232970" imgH="394042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013325"/>
                        <a:ext cx="3643313" cy="12858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2901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圆角矩形 31">
            <a:extLst>
              <a:ext uri="{FF2B5EF4-FFF2-40B4-BE49-F238E27FC236}">
                <a16:creationId xmlns:a16="http://schemas.microsoft.com/office/drawing/2014/main" id="{5A258859-9E8F-4F66-AD99-210AD9E4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49275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7" grpId="0" bldLvl="0" animBg="1"/>
      <p:bldP spid="5127" grpId="0"/>
      <p:bldP spid="9" grpId="0" bldLvl="0" animBg="1"/>
      <p:bldP spid="5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>
            <a:extLst>
              <a:ext uri="{FF2B5EF4-FFF2-40B4-BE49-F238E27FC236}">
                <a16:creationId xmlns:a16="http://schemas.microsoft.com/office/drawing/2014/main" id="{88E52083-7B71-43D2-A65A-DB5C8C1D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6975"/>
            <a:ext cx="35655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计算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:</a:t>
            </a:r>
          </a:p>
        </p:txBody>
      </p:sp>
      <p:sp>
        <p:nvSpPr>
          <p:cNvPr id="11" name="Text Box 33">
            <a:extLst>
              <a:ext uri="{FF2B5EF4-FFF2-40B4-BE49-F238E27FC236}">
                <a16:creationId xmlns:a16="http://schemas.microsoft.com/office/drawing/2014/main" id="{AF348027-C0F2-41B1-8562-3379C713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2651125"/>
            <a:ext cx="80010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解：</a:t>
            </a:r>
            <a:endParaRPr lang="en-US" altLang="zh-CN" sz="2400" dirty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1B69D432-17F7-4CDE-8D81-8B79A2CCFFCE}"/>
              </a:ext>
            </a:extLst>
          </p:cNvPr>
          <p:cNvGraphicFramePr>
            <a:graphicFrameLocks/>
          </p:cNvGraphicFramePr>
          <p:nvPr/>
        </p:nvGraphicFramePr>
        <p:xfrm>
          <a:off x="1468438" y="2579688"/>
          <a:ext cx="187483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3" imgW="826576" imgH="419646" progId="Equation.DSMT4">
                  <p:embed/>
                </p:oleObj>
              </mc:Choice>
              <mc:Fallback>
                <p:oleObj r:id="rId3" imgW="826576" imgH="419646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2579688"/>
                        <a:ext cx="1874837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>
            <a:extLst>
              <a:ext uri="{FF2B5EF4-FFF2-40B4-BE49-F238E27FC236}">
                <a16:creationId xmlns:a16="http://schemas.microsoft.com/office/drawing/2014/main" id="{152CAA08-1720-4083-AE3D-09BF23AC0CD0}"/>
              </a:ext>
            </a:extLst>
          </p:cNvPr>
          <p:cNvGraphicFramePr>
            <a:graphicFrameLocks/>
          </p:cNvGraphicFramePr>
          <p:nvPr/>
        </p:nvGraphicFramePr>
        <p:xfrm>
          <a:off x="3389313" y="2527300"/>
          <a:ext cx="190341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5" imgW="495390" imgH="457560" progId="Equation.DSMT4">
                  <p:embed/>
                </p:oleObj>
              </mc:Choice>
              <mc:Fallback>
                <p:oleObj r:id="rId5" imgW="495390" imgH="457560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2527300"/>
                        <a:ext cx="1903412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>
            <a:extLst>
              <a:ext uri="{FF2B5EF4-FFF2-40B4-BE49-F238E27FC236}">
                <a16:creationId xmlns:a16="http://schemas.microsoft.com/office/drawing/2014/main" id="{6721155A-E45C-43AF-83D1-263F3C50BE06}"/>
              </a:ext>
            </a:extLst>
          </p:cNvPr>
          <p:cNvGraphicFramePr>
            <a:graphicFrameLocks/>
          </p:cNvGraphicFramePr>
          <p:nvPr/>
        </p:nvGraphicFramePr>
        <p:xfrm>
          <a:off x="5116513" y="2544763"/>
          <a:ext cx="12303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7" imgW="482780" imgH="419370" progId="Equation.DSMT4">
                  <p:embed/>
                </p:oleObj>
              </mc:Choice>
              <mc:Fallback>
                <p:oleObj r:id="rId7" imgW="482780" imgH="41937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544763"/>
                        <a:ext cx="12303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>
            <a:extLst>
              <a:ext uri="{FF2B5EF4-FFF2-40B4-BE49-F238E27FC236}">
                <a16:creationId xmlns:a16="http://schemas.microsoft.com/office/drawing/2014/main" id="{77A1BCF5-881D-4789-AC93-EAA8283C8E87}"/>
              </a:ext>
            </a:extLst>
          </p:cNvPr>
          <p:cNvGraphicFramePr>
            <a:graphicFrameLocks/>
          </p:cNvGraphicFramePr>
          <p:nvPr/>
        </p:nvGraphicFramePr>
        <p:xfrm>
          <a:off x="1497013" y="3852863"/>
          <a:ext cx="25400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9" imgW="1080907" imgH="419646" progId="Equation.DSMT4">
                  <p:embed/>
                </p:oleObj>
              </mc:Choice>
              <mc:Fallback>
                <p:oleObj r:id="rId9" imgW="1080907" imgH="419646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3852863"/>
                        <a:ext cx="254000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D3E94B7D-9509-4CC7-9817-F0A3007EB866}"/>
              </a:ext>
            </a:extLst>
          </p:cNvPr>
          <p:cNvGraphicFramePr>
            <a:graphicFrameLocks/>
          </p:cNvGraphicFramePr>
          <p:nvPr/>
        </p:nvGraphicFramePr>
        <p:xfrm>
          <a:off x="4164013" y="3803650"/>
          <a:ext cx="232568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11" imgW="979175" imgH="419646" progId="Equation.DSMT4">
                  <p:embed/>
                </p:oleObj>
              </mc:Choice>
              <mc:Fallback>
                <p:oleObj r:id="rId11" imgW="979175" imgH="419646" progId="Equation.DSMT4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803650"/>
                        <a:ext cx="2325687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>
            <a:extLst>
              <a:ext uri="{FF2B5EF4-FFF2-40B4-BE49-F238E27FC236}">
                <a16:creationId xmlns:a16="http://schemas.microsoft.com/office/drawing/2014/main" id="{C4BD5B1B-79B2-47D5-A81B-567C58A1B6AF}"/>
              </a:ext>
            </a:extLst>
          </p:cNvPr>
          <p:cNvGraphicFramePr>
            <a:graphicFrameLocks/>
          </p:cNvGraphicFramePr>
          <p:nvPr/>
        </p:nvGraphicFramePr>
        <p:xfrm>
          <a:off x="6408738" y="3876675"/>
          <a:ext cx="15430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13" imgW="584610" imgH="393945" progId="Equation.DSMT4">
                  <p:embed/>
                </p:oleObj>
              </mc:Choice>
              <mc:Fallback>
                <p:oleObj r:id="rId13" imgW="584610" imgH="393945" progId="Equation.DSMT4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3876675"/>
                        <a:ext cx="15430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圆角矩形 31">
            <a:extLst>
              <a:ext uri="{FF2B5EF4-FFF2-40B4-BE49-F238E27FC236}">
                <a16:creationId xmlns:a16="http://schemas.microsoft.com/office/drawing/2014/main" id="{DD587186-6212-4B89-A06C-05121D49F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49275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2" name="组合 23">
            <a:extLst>
              <a:ext uri="{FF2B5EF4-FFF2-40B4-BE49-F238E27FC236}">
                <a16:creationId xmlns:a16="http://schemas.microsoft.com/office/drawing/2014/main" id="{55046743-58E6-4638-853D-76EF88CC936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013325"/>
            <a:ext cx="8496300" cy="1439863"/>
            <a:chOff x="6228184" y="4941168"/>
            <a:chExt cx="2583988" cy="1440160"/>
          </a:xfrm>
        </p:grpSpPr>
        <p:sp>
          <p:nvSpPr>
            <p:cNvPr id="20" name="流程图: 过程 19">
              <a:extLst>
                <a:ext uri="{FF2B5EF4-FFF2-40B4-BE49-F238E27FC236}">
                  <a16:creationId xmlns:a16="http://schemas.microsoft.com/office/drawing/2014/main" id="{2CC3FA0A-6C46-4095-BB93-D2CA3DE26553}"/>
                </a:ext>
              </a:extLst>
            </p:cNvPr>
            <p:cNvSpPr/>
            <p:nvPr/>
          </p:nvSpPr>
          <p:spPr bwMode="auto">
            <a:xfrm>
              <a:off x="6228184" y="4941168"/>
              <a:ext cx="2540053" cy="1440160"/>
            </a:xfrm>
            <a:prstGeom prst="flowChartProcess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27000" dist="63500" dir="5400000" sx="101000" sy="101000" algn="t" rotWithShape="0">
                <a:prstClr val="black">
                  <a:alpha val="29000"/>
                </a:prstClr>
              </a:outerShdw>
            </a:effec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dirty="0"/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55BB00B2-6BD0-4262-8534-4FF7D3439E74}"/>
                </a:ext>
              </a:extLst>
            </p:cNvPr>
            <p:cNvSpPr/>
            <p:nvPr/>
          </p:nvSpPr>
          <p:spPr bwMode="auto">
            <a:xfrm>
              <a:off x="7495862" y="5013176"/>
              <a:ext cx="74555" cy="216084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2700" h="69850"/>
            </a:sp3d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162" name="TextBox 22">
              <a:extLst>
                <a:ext uri="{FF2B5EF4-FFF2-40B4-BE49-F238E27FC236}">
                  <a16:creationId xmlns:a16="http://schemas.microsoft.com/office/drawing/2014/main" id="{903B9ECE-8B61-4CB9-B49D-19A1829D0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1154" y="5157113"/>
              <a:ext cx="2541018" cy="12003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solidFill>
                    <a:srgbClr val="FF0000"/>
                  </a:solidFill>
                  <a:latin typeface="黑体" pitchFamily="2" charset="-122"/>
                  <a:ea typeface="黑体" pitchFamily="2" charset="-122"/>
                  <a:cs typeface="+mn-ea"/>
                </a:rPr>
                <a:t>注意：</a:t>
              </a:r>
              <a:r>
                <a:rPr lang="zh-CN" altLang="en-US" sz="2400" noProof="1">
                  <a:latin typeface="黑体" pitchFamily="2" charset="-122"/>
                  <a:ea typeface="黑体" pitchFamily="2" charset="-122"/>
                  <a:cs typeface="+mn-ea"/>
                </a:rPr>
                <a:t>按照法则进行分式乘除运算，如果运算结果不是最简分式，一定要进行约分，使运算结果化成最简分式。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3" name="组合 23">
            <a:extLst>
              <a:ext uri="{FF2B5EF4-FFF2-40B4-BE49-F238E27FC236}">
                <a16:creationId xmlns:a16="http://schemas.microsoft.com/office/drawing/2014/main" id="{DF0DCB37-E492-47F8-A50D-78CAA6718BCD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1700213"/>
            <a:ext cx="2735263" cy="1439862"/>
            <a:chOff x="6156325" y="1700213"/>
            <a:chExt cx="2735263" cy="1439862"/>
          </a:xfrm>
        </p:grpSpPr>
        <p:sp>
          <p:nvSpPr>
            <p:cNvPr id="18" name="云形标注 17">
              <a:extLst>
                <a:ext uri="{FF2B5EF4-FFF2-40B4-BE49-F238E27FC236}">
                  <a16:creationId xmlns:a16="http://schemas.microsoft.com/office/drawing/2014/main" id="{DA5BC395-2DDE-4611-851A-D8CEB842DEC9}"/>
                </a:ext>
              </a:extLst>
            </p:cNvPr>
            <p:cNvSpPr/>
            <p:nvPr/>
          </p:nvSpPr>
          <p:spPr>
            <a:xfrm>
              <a:off x="6156325" y="1700213"/>
              <a:ext cx="2735263" cy="1439862"/>
            </a:xfrm>
            <a:prstGeom prst="cloudCallout">
              <a:avLst>
                <a:gd name="adj1" fmla="val -77046"/>
                <a:gd name="adj2" fmla="val -6113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EE8FC"/>
                </a:gs>
              </a:gsLst>
              <a:path path="rect">
                <a:fillToRect l="50000" t="50000" r="50000" b="50000"/>
              </a:path>
              <a:tileRect/>
            </a:gradFill>
            <a:ln w="127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3200" b="1" noProof="1">
                <a:solidFill>
                  <a:srgbClr val="924ABE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831CEB6-5959-4DCD-A889-0674128A54F1}"/>
                </a:ext>
              </a:extLst>
            </p:cNvPr>
            <p:cNvSpPr/>
            <p:nvPr/>
          </p:nvSpPr>
          <p:spPr>
            <a:xfrm>
              <a:off x="6443663" y="1916113"/>
              <a:ext cx="2160587" cy="1128712"/>
            </a:xfrm>
            <a:prstGeom prst="rect">
              <a:avLst/>
            </a:prstGeom>
            <a:noFill/>
            <a:ln w="12700">
              <a:noFill/>
              <a:miter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solidFill>
                    <a:srgbClr val="924ABE"/>
                  </a:solidFill>
                  <a:latin typeface="Arial" charset="0"/>
                  <a:ea typeface="黑体" pitchFamily="2" charset="-122"/>
                  <a:cs typeface="+mn-ea"/>
                </a:rPr>
                <a:t>先把除法转化为乘法</a:t>
              </a:r>
              <a:endParaRPr lang="zh-CN" altLang="en-US" sz="2400" noProof="1">
                <a:solidFill>
                  <a:srgbClr val="924ABE"/>
                </a:solidFill>
                <a:latin typeface="Arial" charset="0"/>
                <a:ea typeface="黑体" pitchFamily="2" charset="-122"/>
              </a:endParaRPr>
            </a:p>
          </p:txBody>
        </p:sp>
      </p:grpSp>
      <p:sp>
        <p:nvSpPr>
          <p:cNvPr id="21" name="云形标注 20">
            <a:extLst>
              <a:ext uri="{FF2B5EF4-FFF2-40B4-BE49-F238E27FC236}">
                <a16:creationId xmlns:a16="http://schemas.microsoft.com/office/drawing/2014/main" id="{BF63DFE2-3B41-48FE-97C8-39C317E1DFEB}"/>
              </a:ext>
            </a:extLst>
          </p:cNvPr>
          <p:cNvSpPr/>
          <p:nvPr/>
        </p:nvSpPr>
        <p:spPr>
          <a:xfrm>
            <a:off x="7380288" y="3644900"/>
            <a:ext cx="1871662" cy="936625"/>
          </a:xfrm>
          <a:prstGeom prst="cloudCallout">
            <a:avLst>
              <a:gd name="adj1" fmla="val -133458"/>
              <a:gd name="adj2" fmla="val 2713"/>
            </a:avLst>
          </a:prstGeom>
          <a:gradFill rotWithShape="1">
            <a:gsLst>
              <a:gs pos="0">
                <a:schemeClr val="bg1"/>
              </a:gs>
              <a:gs pos="100000">
                <a:srgbClr val="FEE8FC"/>
              </a:gs>
            </a:gsLst>
            <a:path path="rect">
              <a:fillToRect l="50000" t="50000" r="50000" b="50000"/>
            </a:path>
            <a:tileRect/>
          </a:gradFill>
          <a:ln w="127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zh-CN" altLang="en-US" sz="3200" b="1" noProof="1">
              <a:solidFill>
                <a:srgbClr val="924ABE"/>
              </a:solidFill>
              <a:effectLst>
                <a:outerShdw blurRad="38100" dist="38100" dir="2700000">
                  <a:srgbClr val="000000"/>
                </a:outerShdw>
              </a:effectLst>
              <a:latin typeface="Arial" charset="0"/>
              <a:ea typeface="黑体" pitchFamily="2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648D85C-8C04-40E3-8D23-C67B92279E7C}"/>
              </a:ext>
            </a:extLst>
          </p:cNvPr>
          <p:cNvSpPr/>
          <p:nvPr/>
        </p:nvSpPr>
        <p:spPr>
          <a:xfrm>
            <a:off x="7740650" y="3802063"/>
            <a:ext cx="1150938" cy="461962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924ABE"/>
                </a:solidFill>
                <a:latin typeface="Arial" charset="0"/>
                <a:ea typeface="黑体" pitchFamily="2" charset="-122"/>
                <a:cs typeface="+mn-ea"/>
              </a:rPr>
              <a:t>约分</a:t>
            </a:r>
            <a:endParaRPr lang="zh-CN" altLang="en-US" sz="2400" noProof="1">
              <a:solidFill>
                <a:srgbClr val="924ABE"/>
              </a:solidFill>
              <a:latin typeface="Arial" charset="0"/>
              <a:ea typeface="黑体" pitchFamily="2" charset="-122"/>
            </a:endParaRPr>
          </a:p>
        </p:txBody>
      </p:sp>
      <p:graphicFrame>
        <p:nvGraphicFramePr>
          <p:cNvPr id="9231" name="Object 10">
            <a:extLst>
              <a:ext uri="{FF2B5EF4-FFF2-40B4-BE49-F238E27FC236}">
                <a16:creationId xmlns:a16="http://schemas.microsoft.com/office/drawing/2014/main" id="{7BD4500C-09DD-443A-BA6D-CE9440A6CC7A}"/>
              </a:ext>
            </a:extLst>
          </p:cNvPr>
          <p:cNvGraphicFramePr>
            <a:graphicFrameLocks/>
          </p:cNvGraphicFramePr>
          <p:nvPr/>
        </p:nvGraphicFramePr>
        <p:xfrm>
          <a:off x="1836738" y="979488"/>
          <a:ext cx="198913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15" imgW="876930" imgH="419370" progId="Equation.DSMT4">
                  <p:embed/>
                </p:oleObj>
              </mc:Choice>
              <mc:Fallback>
                <p:oleObj r:id="rId15" imgW="876930" imgH="419370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979488"/>
                        <a:ext cx="1989137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3">
            <a:extLst>
              <a:ext uri="{FF2B5EF4-FFF2-40B4-BE49-F238E27FC236}">
                <a16:creationId xmlns:a16="http://schemas.microsoft.com/office/drawing/2014/main" id="{5D10DE82-D2DD-44BB-B136-8450BCBC9158}"/>
              </a:ext>
            </a:extLst>
          </p:cNvPr>
          <p:cNvGraphicFramePr>
            <a:graphicFrameLocks/>
          </p:cNvGraphicFramePr>
          <p:nvPr/>
        </p:nvGraphicFramePr>
        <p:xfrm>
          <a:off x="4095750" y="979488"/>
          <a:ext cx="26289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17" imgW="1118321" imgH="419370" progId="Equation.DSMT4">
                  <p:embed/>
                </p:oleObj>
              </mc:Choice>
              <mc:Fallback>
                <p:oleObj r:id="rId17" imgW="1118321" imgH="419370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979488"/>
                        <a:ext cx="262890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74202-4469-4827-A813-DB945009AC6F}"/>
              </a:ext>
            </a:extLst>
          </p:cNvPr>
          <p:cNvSpPr txBox="1"/>
          <p:nvPr/>
        </p:nvSpPr>
        <p:spPr>
          <a:xfrm>
            <a:off x="250825" y="765175"/>
            <a:ext cx="26368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例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计算：</a:t>
            </a:r>
          </a:p>
        </p:txBody>
      </p:sp>
      <p:graphicFrame>
        <p:nvGraphicFramePr>
          <p:cNvPr id="15" name="对象 39938">
            <a:extLst>
              <a:ext uri="{FF2B5EF4-FFF2-40B4-BE49-F238E27FC236}">
                <a16:creationId xmlns:a16="http://schemas.microsoft.com/office/drawing/2014/main" id="{E8DC33C9-51A1-415B-A169-1AAA925B5A95}"/>
              </a:ext>
            </a:extLst>
          </p:cNvPr>
          <p:cNvGraphicFramePr>
            <a:graphicFrameLocks/>
          </p:cNvGraphicFramePr>
          <p:nvPr/>
        </p:nvGraphicFramePr>
        <p:xfrm>
          <a:off x="1301750" y="1223963"/>
          <a:ext cx="5556250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3" imgW="1386810" imgH="403913" progId="Equation.DSMT4">
                  <p:embed/>
                </p:oleObj>
              </mc:Choice>
              <mc:Fallback>
                <p:oleObj r:id="rId3" imgW="1386810" imgH="403913" progId="Equation.DSMT4">
                  <p:embed/>
                  <p:pic>
                    <p:nvPicPr>
                      <p:cNvPr id="0" name="对象 3993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223963"/>
                        <a:ext cx="5556250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39939">
            <a:extLst>
              <a:ext uri="{FF2B5EF4-FFF2-40B4-BE49-F238E27FC236}">
                <a16:creationId xmlns:a16="http://schemas.microsoft.com/office/drawing/2014/main" id="{394B00C1-D075-4A59-939D-C62FF318C165}"/>
              </a:ext>
            </a:extLst>
          </p:cNvPr>
          <p:cNvSpPr txBox="1"/>
          <p:nvPr/>
        </p:nvSpPr>
        <p:spPr>
          <a:xfrm>
            <a:off x="539750" y="2895600"/>
            <a:ext cx="2811463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+mn-ea"/>
              </a:rPr>
              <a:t>解：原式</a:t>
            </a:r>
            <a:r>
              <a:rPr lang="en-US" altLang="zh-CN" sz="2400" noProof="1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+mn-ea"/>
              </a:rPr>
              <a:t>=</a:t>
            </a:r>
            <a:endParaRPr lang="en-US" altLang="zh-CN" sz="2400" noProof="1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17" name="对象 39940">
            <a:extLst>
              <a:ext uri="{FF2B5EF4-FFF2-40B4-BE49-F238E27FC236}">
                <a16:creationId xmlns:a16="http://schemas.microsoft.com/office/drawing/2014/main" id="{CCA80B8B-FF07-4183-A36F-75D6BA09BFF6}"/>
              </a:ext>
            </a:extLst>
          </p:cNvPr>
          <p:cNvGraphicFramePr>
            <a:graphicFrameLocks/>
          </p:cNvGraphicFramePr>
          <p:nvPr/>
        </p:nvGraphicFramePr>
        <p:xfrm>
          <a:off x="2443163" y="2533650"/>
          <a:ext cx="3608387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5" imgW="1409537" imgH="426615" progId="Equation.DSMT4">
                  <p:embed/>
                </p:oleObj>
              </mc:Choice>
              <mc:Fallback>
                <p:oleObj r:id="rId5" imgW="1409537" imgH="426615" progId="Equation.DSMT4">
                  <p:embed/>
                  <p:pic>
                    <p:nvPicPr>
                      <p:cNvPr id="0" name="对象 3994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2533650"/>
                        <a:ext cx="3608387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39944">
            <a:extLst>
              <a:ext uri="{FF2B5EF4-FFF2-40B4-BE49-F238E27FC236}">
                <a16:creationId xmlns:a16="http://schemas.microsoft.com/office/drawing/2014/main" id="{0789FAC6-99A7-44B5-B948-F311C45AC232}"/>
              </a:ext>
            </a:extLst>
          </p:cNvPr>
          <p:cNvGraphicFramePr>
            <a:graphicFrameLocks/>
          </p:cNvGraphicFramePr>
          <p:nvPr/>
        </p:nvGraphicFramePr>
        <p:xfrm>
          <a:off x="2457450" y="3860800"/>
          <a:ext cx="3506788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7" imgW="1409537" imgH="426615" progId="Equation.DSMT4">
                  <p:embed/>
                </p:oleObj>
              </mc:Choice>
              <mc:Fallback>
                <p:oleObj r:id="rId7" imgW="1409537" imgH="426615" progId="Equation.DSMT4">
                  <p:embed/>
                  <p:pic>
                    <p:nvPicPr>
                      <p:cNvPr id="0" name="对象 3994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3860800"/>
                        <a:ext cx="3506788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39945">
            <a:extLst>
              <a:ext uri="{FF2B5EF4-FFF2-40B4-BE49-F238E27FC236}">
                <a16:creationId xmlns:a16="http://schemas.microsoft.com/office/drawing/2014/main" id="{161B3156-B053-4795-9151-9FD0DF7FCD4F}"/>
              </a:ext>
            </a:extLst>
          </p:cNvPr>
          <p:cNvGraphicFramePr>
            <a:graphicFrameLocks/>
          </p:cNvGraphicFramePr>
          <p:nvPr/>
        </p:nvGraphicFramePr>
        <p:xfrm>
          <a:off x="2468563" y="5248275"/>
          <a:ext cx="262572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9" imgW="990511" imgH="403913" progId="Equation.DSMT4">
                  <p:embed/>
                </p:oleObj>
              </mc:Choice>
              <mc:Fallback>
                <p:oleObj r:id="rId9" imgW="990511" imgH="403913" progId="Equation.DSMT4">
                  <p:embed/>
                  <p:pic>
                    <p:nvPicPr>
                      <p:cNvPr id="0" name="对象 3994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248275"/>
                        <a:ext cx="262572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26">
            <a:extLst>
              <a:ext uri="{FF2B5EF4-FFF2-40B4-BE49-F238E27FC236}">
                <a16:creationId xmlns:a16="http://schemas.microsoft.com/office/drawing/2014/main" id="{C43E7F74-E841-4BB9-BF71-F32ED3B76E4B}"/>
              </a:ext>
            </a:extLst>
          </p:cNvPr>
          <p:cNvGrpSpPr>
            <a:grpSpLocks/>
          </p:cNvGrpSpPr>
          <p:nvPr/>
        </p:nvGrpSpPr>
        <p:grpSpPr bwMode="auto">
          <a:xfrm>
            <a:off x="6181725" y="2360613"/>
            <a:ext cx="2587625" cy="1709737"/>
            <a:chOff x="6181108" y="2360317"/>
            <a:chExt cx="2587565" cy="1709370"/>
          </a:xfrm>
        </p:grpSpPr>
        <p:sp>
          <p:nvSpPr>
            <p:cNvPr id="10252" name="云形标注 25">
              <a:extLst>
                <a:ext uri="{FF2B5EF4-FFF2-40B4-BE49-F238E27FC236}">
                  <a16:creationId xmlns:a16="http://schemas.microsoft.com/office/drawing/2014/main" id="{1440D6AC-AE9C-4C0C-A4D8-F2D27481E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108" y="2360317"/>
              <a:ext cx="2587565" cy="1709370"/>
            </a:xfrm>
            <a:prstGeom prst="cloudCallout">
              <a:avLst>
                <a:gd name="adj1" fmla="val -60644"/>
                <a:gd name="adj2" fmla="val -5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1" name="文本框 39947">
              <a:extLst>
                <a:ext uri="{FF2B5EF4-FFF2-40B4-BE49-F238E27FC236}">
                  <a16:creationId xmlns:a16="http://schemas.microsoft.com/office/drawing/2014/main" id="{632C2047-3158-449C-9115-9751D76C7B69}"/>
                </a:ext>
              </a:extLst>
            </p:cNvPr>
            <p:cNvSpPr txBox="1"/>
            <p:nvPr/>
          </p:nvSpPr>
          <p:spPr>
            <a:xfrm>
              <a:off x="6444627" y="2420629"/>
              <a:ext cx="2303410" cy="1569700"/>
            </a:xfrm>
            <a:prstGeom prst="rect">
              <a:avLst/>
            </a:prstGeom>
            <a:noFill/>
            <a:ln w="12700">
              <a:noFill/>
              <a:miter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solidFill>
                    <a:srgbClr val="924ABE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Arial" charset="0"/>
                  <a:ea typeface="黑体" pitchFamily="2" charset="-122"/>
                  <a:cs typeface="+mn-ea"/>
                </a:rPr>
                <a:t> </a:t>
              </a:r>
              <a:r>
                <a:rPr lang="zh-CN" altLang="en-US" sz="2400" noProof="1">
                  <a:solidFill>
                    <a:srgbClr val="149494"/>
                  </a:solidFill>
                  <a:latin typeface="Arial" charset="0"/>
                  <a:ea typeface="黑体" pitchFamily="2" charset="-122"/>
                  <a:cs typeface="+mn-ea"/>
                </a:rPr>
                <a:t>分子、分母是多项式时，先分解因式 便于约分</a:t>
              </a:r>
              <a:r>
                <a:rPr lang="en-US" altLang="zh-CN" sz="2400" noProof="1">
                  <a:solidFill>
                    <a:srgbClr val="149494"/>
                  </a:solidFill>
                  <a:latin typeface="Arial" charset="0"/>
                  <a:ea typeface="黑体" pitchFamily="2" charset="-122"/>
                  <a:cs typeface="+mn-ea"/>
                </a:rPr>
                <a:t>.</a:t>
              </a:r>
              <a:endParaRPr lang="en-US" altLang="zh-CN" sz="2400" noProof="1">
                <a:solidFill>
                  <a:srgbClr val="149494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4" name="组合 27">
            <a:extLst>
              <a:ext uri="{FF2B5EF4-FFF2-40B4-BE49-F238E27FC236}">
                <a16:creationId xmlns:a16="http://schemas.microsoft.com/office/drawing/2014/main" id="{75FE0244-FAE6-4136-A252-13629B9706B8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4365625"/>
            <a:ext cx="2016125" cy="935038"/>
            <a:chOff x="5940152" y="4365104"/>
            <a:chExt cx="2016224" cy="936104"/>
          </a:xfrm>
        </p:grpSpPr>
        <p:sp>
          <p:nvSpPr>
            <p:cNvPr id="10250" name="云形标注 24">
              <a:extLst>
                <a:ext uri="{FF2B5EF4-FFF2-40B4-BE49-F238E27FC236}">
                  <a16:creationId xmlns:a16="http://schemas.microsoft.com/office/drawing/2014/main" id="{F1A7E22B-EE56-4EFA-8916-B9DEF5FBE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152" y="4365104"/>
              <a:ext cx="2016224" cy="936104"/>
            </a:xfrm>
            <a:prstGeom prst="cloudCallout">
              <a:avLst>
                <a:gd name="adj1" fmla="val -59704"/>
                <a:gd name="adj2" fmla="val -43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3" name="文本框 39949">
              <a:extLst>
                <a:ext uri="{FF2B5EF4-FFF2-40B4-BE49-F238E27FC236}">
                  <a16:creationId xmlns:a16="http://schemas.microsoft.com/office/drawing/2014/main" id="{22E993F5-6035-4D1A-A229-3A7D100D458D}"/>
                </a:ext>
              </a:extLst>
            </p:cNvPr>
            <p:cNvSpPr txBox="1"/>
            <p:nvPr/>
          </p:nvSpPr>
          <p:spPr>
            <a:xfrm>
              <a:off x="6445002" y="4551054"/>
              <a:ext cx="863642" cy="462489"/>
            </a:xfrm>
            <a:prstGeom prst="rect">
              <a:avLst/>
            </a:prstGeom>
            <a:noFill/>
            <a:ln w="12700">
              <a:noFill/>
              <a:miter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400" noProof="1">
                  <a:solidFill>
                    <a:srgbClr val="149494"/>
                  </a:solidFill>
                  <a:latin typeface="黑体" pitchFamily="49" charset="-122"/>
                  <a:ea typeface="黑体" pitchFamily="49" charset="-122"/>
                  <a:cs typeface="+mn-ea"/>
                </a:rPr>
                <a:t>约分</a:t>
              </a:r>
              <a:endParaRPr lang="en-US" altLang="zh-CN" sz="2400" noProof="1">
                <a:solidFill>
                  <a:srgbClr val="149494"/>
                </a:solidFill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椭圆形标注 7">
            <a:extLst>
              <a:ext uri="{FF2B5EF4-FFF2-40B4-BE49-F238E27FC236}">
                <a16:creationId xmlns:a16="http://schemas.microsoft.com/office/drawing/2014/main" id="{AA7CB8EA-E86A-4E6E-9DB3-DF876230D78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56325" y="4149725"/>
            <a:ext cx="2808288" cy="2160588"/>
          </a:xfrm>
          <a:prstGeom prst="wedgeEllipseCallout">
            <a:avLst>
              <a:gd name="adj1" fmla="val 37394"/>
              <a:gd name="adj2" fmla="val 59625"/>
            </a:avLst>
          </a:prstGeom>
          <a:gradFill rotWithShape="1">
            <a:gsLst>
              <a:gs pos="0">
                <a:schemeClr val="bg1"/>
              </a:gs>
              <a:gs pos="100000">
                <a:srgbClr val="FEE8FC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en-US" sz="2400" noProof="1">
              <a:effectLst>
                <a:outerShdw blurRad="38100" dist="38100" dir="2700000">
                  <a:srgbClr val="FFFFFF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10" name="对象 40962">
            <a:extLst>
              <a:ext uri="{FF2B5EF4-FFF2-40B4-BE49-F238E27FC236}">
                <a16:creationId xmlns:a16="http://schemas.microsoft.com/office/drawing/2014/main" id="{B41D77BE-5A00-4133-A5AB-D447A1AC3025}"/>
              </a:ext>
            </a:extLst>
          </p:cNvPr>
          <p:cNvGraphicFramePr>
            <a:graphicFrameLocks/>
          </p:cNvGraphicFramePr>
          <p:nvPr/>
        </p:nvGraphicFramePr>
        <p:xfrm>
          <a:off x="846138" y="855663"/>
          <a:ext cx="4211637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3" imgW="1436091" imgH="393790" progId="Equation.DSMT4">
                  <p:embed/>
                </p:oleObj>
              </mc:Choice>
              <mc:Fallback>
                <p:oleObj r:id="rId3" imgW="1436091" imgH="393790" progId="Equation.DSMT4">
                  <p:embed/>
                  <p:pic>
                    <p:nvPicPr>
                      <p:cNvPr id="0" name="对象 4096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855663"/>
                        <a:ext cx="4211637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40963">
            <a:extLst>
              <a:ext uri="{FF2B5EF4-FFF2-40B4-BE49-F238E27FC236}">
                <a16:creationId xmlns:a16="http://schemas.microsoft.com/office/drawing/2014/main" id="{59C3E8AD-9EB4-4E0C-85B6-C433E1B066A0}"/>
              </a:ext>
            </a:extLst>
          </p:cNvPr>
          <p:cNvSpPr txBox="1"/>
          <p:nvPr/>
        </p:nvSpPr>
        <p:spPr>
          <a:xfrm>
            <a:off x="395288" y="2420938"/>
            <a:ext cx="2811462" cy="4619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+mn-ea"/>
              </a:rPr>
              <a:t>解：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itchFamily="49" charset="-122"/>
                <a:ea typeface="黑体" pitchFamily="49" charset="-122"/>
                <a:cs typeface="+mn-ea"/>
              </a:rPr>
              <a:t>原式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itchFamily="49" charset="-122"/>
                <a:ea typeface="黑体" pitchFamily="49" charset="-122"/>
                <a:cs typeface="+mn-ea"/>
              </a:rPr>
              <a:t>=</a:t>
            </a:r>
            <a:endParaRPr lang="en-US" altLang="zh-CN" sz="2400" noProof="1">
              <a:solidFill>
                <a:srgbClr val="FF000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13" name="对象 40964">
            <a:extLst>
              <a:ext uri="{FF2B5EF4-FFF2-40B4-BE49-F238E27FC236}">
                <a16:creationId xmlns:a16="http://schemas.microsoft.com/office/drawing/2014/main" id="{4384F6ED-2270-48F0-9DF8-4291A0A4435C}"/>
              </a:ext>
            </a:extLst>
          </p:cNvPr>
          <p:cNvGraphicFramePr>
            <a:graphicFrameLocks/>
          </p:cNvGraphicFramePr>
          <p:nvPr/>
        </p:nvGraphicFramePr>
        <p:xfrm>
          <a:off x="2070100" y="1989138"/>
          <a:ext cx="33464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5" imgW="1169923" imgH="419646" progId="Equation.DSMT4">
                  <p:embed/>
                </p:oleObj>
              </mc:Choice>
              <mc:Fallback>
                <p:oleObj r:id="rId5" imgW="1169923" imgH="419646" progId="Equation.DSMT4">
                  <p:embed/>
                  <p:pic>
                    <p:nvPicPr>
                      <p:cNvPr id="0" name="对象 4096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989138"/>
                        <a:ext cx="334645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40965">
            <a:extLst>
              <a:ext uri="{FF2B5EF4-FFF2-40B4-BE49-F238E27FC236}">
                <a16:creationId xmlns:a16="http://schemas.microsoft.com/office/drawing/2014/main" id="{B8448789-1266-4F26-86AF-FF7109AA0E2C}"/>
              </a:ext>
            </a:extLst>
          </p:cNvPr>
          <p:cNvGraphicFramePr>
            <a:graphicFrameLocks/>
          </p:cNvGraphicFramePr>
          <p:nvPr/>
        </p:nvGraphicFramePr>
        <p:xfrm>
          <a:off x="1868488" y="3016250"/>
          <a:ext cx="475932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7" imgW="1727950" imgH="419282" progId="Equation.DSMT4">
                  <p:embed/>
                </p:oleObj>
              </mc:Choice>
              <mc:Fallback>
                <p:oleObj r:id="rId7" imgW="1727950" imgH="419282" progId="Equation.DSMT4">
                  <p:embed/>
                  <p:pic>
                    <p:nvPicPr>
                      <p:cNvPr id="0" name="对象 4096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3016250"/>
                        <a:ext cx="4759325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40966">
            <a:extLst>
              <a:ext uri="{FF2B5EF4-FFF2-40B4-BE49-F238E27FC236}">
                <a16:creationId xmlns:a16="http://schemas.microsoft.com/office/drawing/2014/main" id="{C11D2B46-79E9-4F15-9F5B-73487B7CEDFA}"/>
              </a:ext>
            </a:extLst>
          </p:cNvPr>
          <p:cNvGraphicFramePr>
            <a:graphicFrameLocks/>
          </p:cNvGraphicFramePr>
          <p:nvPr/>
        </p:nvGraphicFramePr>
        <p:xfrm>
          <a:off x="1762125" y="4310063"/>
          <a:ext cx="28860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9" imgW="1042305" imgH="419464" progId="Equation.DSMT4">
                  <p:embed/>
                </p:oleObj>
              </mc:Choice>
              <mc:Fallback>
                <p:oleObj r:id="rId9" imgW="1042305" imgH="419464" progId="Equation.DSMT4">
                  <p:embed/>
                  <p:pic>
                    <p:nvPicPr>
                      <p:cNvPr id="0" name="对象 4096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310063"/>
                        <a:ext cx="2886075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40967">
            <a:extLst>
              <a:ext uri="{FF2B5EF4-FFF2-40B4-BE49-F238E27FC236}">
                <a16:creationId xmlns:a16="http://schemas.microsoft.com/office/drawing/2014/main" id="{E4D347FF-497D-4A36-AFD6-E75CFACFB253}"/>
              </a:ext>
            </a:extLst>
          </p:cNvPr>
          <p:cNvGraphicFramePr>
            <a:graphicFrameLocks/>
          </p:cNvGraphicFramePr>
          <p:nvPr/>
        </p:nvGraphicFramePr>
        <p:xfrm>
          <a:off x="1801813" y="5335588"/>
          <a:ext cx="1995487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11" imgW="661021" imgH="393945" progId="Equation.DSMT4">
                  <p:embed/>
                </p:oleObj>
              </mc:Choice>
              <mc:Fallback>
                <p:oleObj r:id="rId11" imgW="661021" imgH="393945" progId="Equation.DSMT4">
                  <p:embed/>
                  <p:pic>
                    <p:nvPicPr>
                      <p:cNvPr id="0" name="对象 40967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5335588"/>
                        <a:ext cx="1995487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线形标注 1 16">
            <a:extLst>
              <a:ext uri="{FF2B5EF4-FFF2-40B4-BE49-F238E27FC236}">
                <a16:creationId xmlns:a16="http://schemas.microsoft.com/office/drawing/2014/main" id="{203589F9-CFAE-4FC7-BEAD-A9EB936C45C8}"/>
              </a:ext>
            </a:extLst>
          </p:cNvPr>
          <p:cNvSpPr/>
          <p:nvPr/>
        </p:nvSpPr>
        <p:spPr>
          <a:xfrm>
            <a:off x="6472238" y="1052513"/>
            <a:ext cx="2300287" cy="1050925"/>
          </a:xfrm>
          <a:prstGeom prst="borderCallout1">
            <a:avLst>
              <a:gd name="adj1" fmla="val 10875"/>
              <a:gd name="adj2" fmla="val -3315"/>
              <a:gd name="adj3" fmla="val 80361"/>
              <a:gd name="adj4" fmla="val -43963"/>
            </a:avLst>
          </a:prstGeom>
          <a:gradFill rotWithShape="1">
            <a:gsLst>
              <a:gs pos="0">
                <a:schemeClr val="bg1"/>
              </a:gs>
              <a:gs pos="100000">
                <a:srgbClr val="FEE8FC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FF00FF"/>
            </a:solidFill>
            <a:prstDash val="solid"/>
            <a:miter/>
            <a:headEnd type="triangle" w="med" len="med"/>
            <a:tailEnd type="none" w="med" len="med"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zh-CN" altLang="en-US" sz="2400" noProof="1">
              <a:effectLst>
                <a:outerShdw blurRad="38100" dist="38100" dir="2700000">
                  <a:srgbClr val="FFFFFF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文本框 40969">
            <a:extLst>
              <a:ext uri="{FF2B5EF4-FFF2-40B4-BE49-F238E27FC236}">
                <a16:creationId xmlns:a16="http://schemas.microsoft.com/office/drawing/2014/main" id="{30603B37-DE9C-430F-BABE-3CF80CE64714}"/>
              </a:ext>
            </a:extLst>
          </p:cNvPr>
          <p:cNvSpPr txBox="1"/>
          <p:nvPr/>
        </p:nvSpPr>
        <p:spPr>
          <a:xfrm>
            <a:off x="6497638" y="1022350"/>
            <a:ext cx="2376487" cy="830263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80008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cs typeface="+mn-ea"/>
              </a:rPr>
              <a:t>  </a:t>
            </a:r>
            <a:r>
              <a:rPr lang="zh-CN" altLang="en-US" sz="2400" noProof="1">
                <a:solidFill>
                  <a:srgbClr val="000099"/>
                </a:solidFill>
                <a:latin typeface="黑体" pitchFamily="49" charset="-122"/>
                <a:ea typeface="黑体" pitchFamily="49" charset="-122"/>
                <a:cs typeface="+mn-ea"/>
              </a:rPr>
              <a:t>先把除法转化为乘法</a:t>
            </a:r>
            <a:r>
              <a:rPr lang="en-US" altLang="zh-CN" sz="2400" noProof="1">
                <a:solidFill>
                  <a:srgbClr val="000099"/>
                </a:solidFill>
                <a:latin typeface="黑体" pitchFamily="49" charset="-122"/>
                <a:ea typeface="黑体" pitchFamily="49" charset="-122"/>
                <a:cs typeface="+mn-ea"/>
              </a:rPr>
              <a:t>.</a:t>
            </a:r>
            <a:endParaRPr lang="en-US" altLang="zh-CN" sz="2400" noProof="1">
              <a:solidFill>
                <a:srgbClr val="000099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6460269-4AA2-4FA0-8364-4B228B260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4451350"/>
            <a:ext cx="23050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整式与分式  运算时，可以把整式看成分母是</a:t>
            </a:r>
            <a:r>
              <a:rPr lang="en-US" altLang="zh-CN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的分式．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3761CF19-E952-4E50-A087-5C0A553FC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661025"/>
            <a:ext cx="431800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40972">
            <a:extLst>
              <a:ext uri="{FF2B5EF4-FFF2-40B4-BE49-F238E27FC236}">
                <a16:creationId xmlns:a16="http://schemas.microsoft.com/office/drawing/2014/main" id="{34859BCC-A527-4F09-8B0B-373FFC171E78}"/>
              </a:ext>
            </a:extLst>
          </p:cNvPr>
          <p:cNvSpPr txBox="1"/>
          <p:nvPr/>
        </p:nvSpPr>
        <p:spPr>
          <a:xfrm>
            <a:off x="179388" y="4437063"/>
            <a:ext cx="1690687" cy="823912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noProof="1">
                <a:solidFill>
                  <a:srgbClr val="000099"/>
                </a:solidFill>
                <a:latin typeface="黑体" pitchFamily="49" charset="-122"/>
                <a:ea typeface="黑体" pitchFamily="49" charset="-122"/>
                <a:cs typeface="+mn-ea"/>
              </a:rPr>
              <a:t>负号怎么得来的？</a:t>
            </a:r>
            <a:endParaRPr lang="zh-CN" altLang="en-US" sz="2400" noProof="1">
              <a:solidFill>
                <a:srgbClr val="000099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直接连接符 21">
            <a:extLst>
              <a:ext uri="{FF2B5EF4-FFF2-40B4-BE49-F238E27FC236}">
                <a16:creationId xmlns:a16="http://schemas.microsoft.com/office/drawing/2014/main" id="{6BE40AFA-6E3D-496A-AD63-8079B1B81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5300663"/>
            <a:ext cx="649288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12" grpId="0"/>
      <p:bldP spid="17" grpId="0" animBg="1"/>
      <p:bldP spid="18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Pages>0</Pages>
  <Words>922</Words>
  <Characters>0</Characters>
  <Application>Microsoft Office PowerPoint</Application>
  <DocSecurity>0</DocSecurity>
  <PresentationFormat>全屏显示(4:3)</PresentationFormat>
  <Lines>0</Lines>
  <Paragraphs>103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黑体</vt:lpstr>
      <vt:lpstr>楷体_GB2312</vt:lpstr>
      <vt:lpstr>隶书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默认设计模板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Administrator</dc:creator>
  <cp:keywords/>
  <dc:description/>
  <cp:lastModifiedBy>周 攀</cp:lastModifiedBy>
  <cp:revision>706</cp:revision>
  <dcterms:created xsi:type="dcterms:W3CDTF">2015-07-09T08:14:18Z</dcterms:created>
  <dcterms:modified xsi:type="dcterms:W3CDTF">2021-11-23T06:50:11Z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