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69" r:id="rId2"/>
    <p:sldId id="390" r:id="rId3"/>
    <p:sldId id="400" r:id="rId4"/>
    <p:sldId id="477" r:id="rId5"/>
    <p:sldId id="446" r:id="rId6"/>
    <p:sldId id="445" r:id="rId7"/>
    <p:sldId id="458" r:id="rId8"/>
    <p:sldId id="471" r:id="rId9"/>
    <p:sldId id="472" r:id="rId10"/>
    <p:sldId id="470" r:id="rId11"/>
    <p:sldId id="491" r:id="rId12"/>
    <p:sldId id="469" r:id="rId13"/>
    <p:sldId id="474" r:id="rId14"/>
    <p:sldId id="478" r:id="rId15"/>
    <p:sldId id="493" r:id="rId16"/>
    <p:sldId id="473" r:id="rId17"/>
    <p:sldId id="475" r:id="rId18"/>
    <p:sldId id="359" r:id="rId19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3">
          <p15:clr>
            <a:srgbClr val="A4A3A4"/>
          </p15:clr>
        </p15:guide>
        <p15:guide id="2" pos="28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149494"/>
    <a:srgbClr val="FF6600"/>
    <a:srgbClr val="CC0066"/>
    <a:srgbClr val="0000FF"/>
    <a:srgbClr val="66FF99"/>
    <a:srgbClr val="EB2A0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359" autoAdjust="0"/>
  </p:normalViewPr>
  <p:slideViewPr>
    <p:cSldViewPr snapToObjects="1">
      <p:cViewPr varScale="1">
        <p:scale>
          <a:sx n="93" d="100"/>
          <a:sy n="93" d="100"/>
        </p:scale>
        <p:origin x="1162" y="77"/>
      </p:cViewPr>
      <p:guideLst>
        <p:guide orient="horz" pos="2193"/>
        <p:guide pos="28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1999" cy="7199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7" Type="http://schemas.openxmlformats.org/officeDocument/2006/relationships/image" Target="../media/image48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7" Type="http://schemas.openxmlformats.org/officeDocument/2006/relationships/image" Target="../media/image63.wmf"/><Relationship Id="rId2" Type="http://schemas.openxmlformats.org/officeDocument/2006/relationships/image" Target="../media/image58.emf"/><Relationship Id="rId1" Type="http://schemas.openxmlformats.org/officeDocument/2006/relationships/image" Target="../media/image57.wmf"/><Relationship Id="rId6" Type="http://schemas.openxmlformats.org/officeDocument/2006/relationships/image" Target="../media/image62.wmf"/><Relationship Id="rId5" Type="http://schemas.openxmlformats.org/officeDocument/2006/relationships/image" Target="../media/image61.wmf"/><Relationship Id="rId4" Type="http://schemas.openxmlformats.org/officeDocument/2006/relationships/image" Target="../media/image6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image" Target="../media/image25.emf"/><Relationship Id="rId4" Type="http://schemas.openxmlformats.org/officeDocument/2006/relationships/image" Target="../media/image28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D689F1B-8AA7-4C93-8F59-25034D2B1CE9}"/>
              </a:ext>
            </a:extLst>
          </p:cNvPr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xfrm>
            <a:off x="1050925" y="754063"/>
            <a:ext cx="4572000" cy="329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809CE2E-ABF3-4BB6-8BD6-DB9BF52DD775}"/>
              </a:ext>
            </a:extLst>
          </p:cNvPr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538163" y="4387850"/>
            <a:ext cx="5780087" cy="39528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
第二级
第三级
第四级
第五级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A013767-4137-4B36-B7D8-50C0FC6756F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itchFamily="34" charset="0"/>
              <a:buNone/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1691A5BF-2D37-49A9-8C8D-19F19A5D730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4975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itchFamily="34" charset="0"/>
              <a:buNone/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0E18ECFF-02C0-4B77-A983-9894D05EA27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338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itchFamily="34" charset="0"/>
              <a:buNone/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5F4F4723-9E00-42C0-BAF1-8FAD727A4A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8686800"/>
            <a:ext cx="2974975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fld id="{08A51027-44E3-4669-A762-A3EE3F4EE4D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86A84E9-7A22-4D35-A485-508435D35A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592E575-0601-4516-A669-B5C82067A0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9FC9B62-42AB-4A4B-B753-D4E37A7ED3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77551-22AA-442B-B427-F83DE33CF9C1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881014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5FAA09-CD20-4B84-85D2-063940C636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BDC174-585D-4F45-9FC6-B14D7EE11E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C417A03-0F46-407C-AA1B-9435E678DE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44D17-7B45-4BD5-BAC3-8D6FD16C9FD7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595314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535B01-95F6-4D69-BC3D-B5AC299B9A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F55BAE-A26A-4FA0-A249-F8737E2A60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4F9FDAA-1A06-41D0-91A2-E0AC3A60E7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7C6BD-974F-48EF-B0FA-A578AA3D54A6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582722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DBBA37-714A-4557-A049-9B63D8DA59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474C60-970E-467E-8134-6B864C4F43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9D1B692-A6DC-4F1E-B7DD-8765C8D1D3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F3D13-FBC3-47B6-875B-66554A08D074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801624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F49CF9-37B7-42E5-A015-99C9DE8ACD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942B43E-34D4-4B7D-ADB5-D06CE36182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7A43BA2-E8E1-48F0-8E4B-C670D43319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0B761-3925-488E-B7A8-E60B1F9F4219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734513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84E202-7D35-46C0-87DD-E2C6F0562C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FFC760-FF97-44CD-8DB5-8BA3F1D89D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9E4B6E-DB14-4624-8BD4-6C8CEF4111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89E1C-749F-4DFF-A8AE-4B3AB2CCAA84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754217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06B215A-9DA0-4B54-84A1-415D6096CA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F60029B-7A2F-4FF5-B835-160F3319CB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11246BB-AB87-4F73-B9F6-8FDA4C7CA3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0FDC0-4F80-4203-9C57-B1F57BA137F8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965274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0648F08-A47B-432D-BF8E-C2C6BDC5C6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745D770-35E8-44F1-95BA-4A4F94FCE7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2E4DBCB-A5B9-4687-A19C-55D0041136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38EB0-65FD-4606-BCAD-07DF0F4FC800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462762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F7BE5E0-B3E8-413D-9CA9-DB4C9074F3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BE7534B-9B84-4480-AE13-D133CF8FBA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AB7CD2B-C98C-49E9-AB8F-A77F93EA60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6C776-C1D9-4992-AB40-E7C48F3704E7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14461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2959B2-BFF8-4EA4-9AF7-239C3E0C78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6EF682-5392-4809-89B1-21E70D2C1A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A62612-60F2-4D84-8E35-C3F3FABB4B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55CE8-C5D3-4963-A542-56F2184AA8D6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449352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F7BBBA-FB47-4A5C-AACA-2BA58355D0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EB5E19-2C38-4679-8550-25ED4304EF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272A33-A240-42E3-A773-7277F93E8C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B0522-1C7F-4636-B87B-3AF00D2C4667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240768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AFF15F9-9A0D-4A56-8B18-E0F01D38D7E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3D7C74E-95FE-4EB9-9B1E-B523C3E575B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DD6F260-CD93-4D0A-9E47-290772AB96A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itchFamily="34" charset="0"/>
              <a:buNone/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BED6FBF-E6A3-4FD2-BF75-D69008D63F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buFont typeface="Arial" pitchFamily="34" charset="0"/>
              <a:buNone/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80EF412-BC6E-427C-91AD-0558AC71ED1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400"/>
            </a:lvl1pPr>
          </a:lstStyle>
          <a:p>
            <a:pPr>
              <a:defRPr/>
            </a:pPr>
            <a:fld id="{695BCCEB-5A02-44B6-90CE-2CD3E96DED89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slide" Target="slide18.xml"/><Relationship Id="rId4" Type="http://schemas.openxmlformats.org/officeDocument/2006/relationships/slide" Target="slide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oleObject" Target="../embeddings/oleObject35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7.wmf"/><Relationship Id="rId11" Type="http://schemas.openxmlformats.org/officeDocument/2006/relationships/image" Target="../media/image39.wmf"/><Relationship Id="rId5" Type="http://schemas.openxmlformats.org/officeDocument/2006/relationships/oleObject" Target="../embeddings/oleObject30.bin"/><Relationship Id="rId10" Type="http://schemas.openxmlformats.org/officeDocument/2006/relationships/oleObject" Target="../embeddings/oleObject33.bin"/><Relationship Id="rId4" Type="http://schemas.openxmlformats.org/officeDocument/2006/relationships/image" Target="../media/image36.wmf"/><Relationship Id="rId9" Type="http://schemas.openxmlformats.org/officeDocument/2006/relationships/image" Target="../media/image3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40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oleObject" Target="../embeddings/oleObject43.bin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6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8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4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1.bin"/><Relationship Id="rId14" Type="http://schemas.openxmlformats.org/officeDocument/2006/relationships/image" Target="../media/image4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49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oleObject" Target="../embeddings/oleObject51.bin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54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6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1.wmf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7.bin"/><Relationship Id="rId15" Type="http://schemas.openxmlformats.org/officeDocument/2006/relationships/oleObject" Target="../embeddings/oleObject52.bin"/><Relationship Id="rId10" Type="http://schemas.openxmlformats.org/officeDocument/2006/relationships/image" Target="../media/image53.wmf"/><Relationship Id="rId4" Type="http://schemas.openxmlformats.org/officeDocument/2006/relationships/image" Target="../media/image50.wmf"/><Relationship Id="rId9" Type="http://schemas.openxmlformats.org/officeDocument/2006/relationships/oleObject" Target="../embeddings/oleObject49.bin"/><Relationship Id="rId14" Type="http://schemas.openxmlformats.org/officeDocument/2006/relationships/image" Target="../media/image55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13" Type="http://schemas.openxmlformats.org/officeDocument/2006/relationships/oleObject" Target="../embeddings/oleObject58.bin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12" Type="http://schemas.openxmlformats.org/officeDocument/2006/relationships/image" Target="../media/image61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3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8.emf"/><Relationship Id="rId11" Type="http://schemas.openxmlformats.org/officeDocument/2006/relationships/oleObject" Target="../embeddings/oleObject57.bin"/><Relationship Id="rId5" Type="http://schemas.openxmlformats.org/officeDocument/2006/relationships/oleObject" Target="../embeddings/oleObject54.bin"/><Relationship Id="rId15" Type="http://schemas.openxmlformats.org/officeDocument/2006/relationships/oleObject" Target="../embeddings/oleObject59.bin"/><Relationship Id="rId10" Type="http://schemas.openxmlformats.org/officeDocument/2006/relationships/image" Target="../media/image60.wmf"/><Relationship Id="rId4" Type="http://schemas.openxmlformats.org/officeDocument/2006/relationships/image" Target="../media/image57.wmf"/><Relationship Id="rId9" Type="http://schemas.openxmlformats.org/officeDocument/2006/relationships/oleObject" Target="../embeddings/oleObject56.bin"/><Relationship Id="rId14" Type="http://schemas.openxmlformats.org/officeDocument/2006/relationships/image" Target="../media/image62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audio" Target="../media/audio1.wav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audio" Target="../media/audio2.wav"/><Relationship Id="rId7" Type="http://schemas.openxmlformats.org/officeDocument/2006/relationships/oleObject" Target="../embeddings/oleObject5.bin"/><Relationship Id="rId12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image" Target="../media/image8.jpeg"/><Relationship Id="rId5" Type="http://schemas.openxmlformats.org/officeDocument/2006/relationships/oleObject" Target="../embeddings/oleObject4.bin"/><Relationship Id="rId10" Type="http://schemas.openxmlformats.org/officeDocument/2006/relationships/image" Target="../media/image7.wmf"/><Relationship Id="rId4" Type="http://schemas.openxmlformats.org/officeDocument/2006/relationships/audio" Target="../media/audio1.wav"/><Relationship Id="rId9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4.png"/><Relationship Id="rId4" Type="http://schemas.openxmlformats.org/officeDocument/2006/relationships/image" Target="../media/image10.wmf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17.bin"/><Relationship Id="rId18" Type="http://schemas.openxmlformats.org/officeDocument/2006/relationships/image" Target="../media/image24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21.wmf"/><Relationship Id="rId1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3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18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2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e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6.emf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8.emf"/><Relationship Id="rId4" Type="http://schemas.openxmlformats.org/officeDocument/2006/relationships/image" Target="../media/image25.emf"/><Relationship Id="rId9" Type="http://schemas.openxmlformats.org/officeDocument/2006/relationships/oleObject" Target="../embeddings/oleObject2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3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2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>
            <a:extLst>
              <a:ext uri="{FF2B5EF4-FFF2-40B4-BE49-F238E27FC236}">
                <a16:creationId xmlns:a16="http://schemas.microsoft.com/office/drawing/2014/main" id="{91138486-FBCB-4C31-BA9D-EC39F27E4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628775"/>
          </a:xfrm>
          <a:prstGeom prst="flowChartProcess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/>
          </a:p>
        </p:txBody>
      </p:sp>
      <p:sp>
        <p:nvSpPr>
          <p:cNvPr id="3075" name="Rectangle 5">
            <a:extLst>
              <a:ext uri="{FF2B5EF4-FFF2-40B4-BE49-F238E27FC236}">
                <a16:creationId xmlns:a16="http://schemas.microsoft.com/office/drawing/2014/main" id="{FFD48AD1-E425-4BAC-AC13-AC820B827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4375" y="3217863"/>
            <a:ext cx="52117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4400">
                <a:solidFill>
                  <a:srgbClr val="CC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15.2.1  </a:t>
            </a:r>
            <a:r>
              <a:rPr lang="zh-CN" altLang="en-US" sz="4400">
                <a:solidFill>
                  <a:srgbClr val="CC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分式的乘除</a:t>
            </a:r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5BC88B99-FA87-4CED-B50F-882ED719F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1700213"/>
            <a:ext cx="90360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6000">
                <a:latin typeface="隶书" panose="02010509060101010101" pitchFamily="49" charset="-122"/>
                <a:ea typeface="隶书" panose="02010509060101010101" pitchFamily="49" charset="-122"/>
              </a:rPr>
              <a:t>第十五章  分 式</a:t>
            </a:r>
          </a:p>
        </p:txBody>
      </p:sp>
      <p:sp>
        <p:nvSpPr>
          <p:cNvPr id="3077" name="AutoShape 7">
            <a:extLst>
              <a:ext uri="{FF2B5EF4-FFF2-40B4-BE49-F238E27FC236}">
                <a16:creationId xmlns:a16="http://schemas.microsoft.com/office/drawing/2014/main" id="{20D20A7B-5EE1-4D02-8FDB-818245704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29375"/>
            <a:ext cx="9144000" cy="428625"/>
          </a:xfrm>
          <a:prstGeom prst="flowChartProcess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/>
          </a:p>
        </p:txBody>
      </p:sp>
      <p:sp>
        <p:nvSpPr>
          <p:cNvPr id="3078" name="MH_Text_1">
            <a:extLst>
              <a:ext uri="{FF2B5EF4-FFF2-40B4-BE49-F238E27FC236}">
                <a16:creationId xmlns:a16="http://schemas.microsoft.com/office/drawing/2014/main" id="{2E47FC15-0CFB-4F84-B5B2-9B747B20AA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" y="5016500"/>
            <a:ext cx="1665288" cy="1055688"/>
          </a:xfrm>
          <a:prstGeom prst="roundRect">
            <a:avLst>
              <a:gd name="adj" fmla="val 6991"/>
            </a:avLst>
          </a:prstGeom>
          <a:solidFill>
            <a:srgbClr val="CCFFFF"/>
          </a:solidFill>
          <a:ln>
            <a:noFill/>
          </a:ln>
          <a:effectLst>
            <a:outerShdw dist="25401" dir="2700000" algn="ctr" rotWithShape="0">
              <a:srgbClr val="000000">
                <a:alpha val="28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170" tIns="720090" rIns="90170" bIns="4699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endParaRPr lang="zh-CN" altLang="en-US" sz="1600">
              <a:solidFill>
                <a:srgbClr val="4D4D4D"/>
              </a:solidFill>
              <a:ea typeface="微软雅黑" panose="020B0503020204020204" pitchFamily="34" charset="-122"/>
            </a:endParaRPr>
          </a:p>
        </p:txBody>
      </p:sp>
      <p:sp>
        <p:nvSpPr>
          <p:cNvPr id="3079" name="MH_SubTitle_1">
            <a:hlinkClick r:id="rId2" action="ppaction://hlinksldjump"/>
            <a:extLst>
              <a:ext uri="{FF2B5EF4-FFF2-40B4-BE49-F238E27FC236}">
                <a16:creationId xmlns:a16="http://schemas.microsoft.com/office/drawing/2014/main" id="{737AA9E7-D502-4DED-932F-0DD1E60EF1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313" y="5287963"/>
            <a:ext cx="1665287" cy="539750"/>
          </a:xfrm>
          <a:prstGeom prst="rect">
            <a:avLst/>
          </a:prstGeom>
          <a:solidFill>
            <a:srgbClr val="0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1800" b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导入新课</a:t>
            </a:r>
          </a:p>
        </p:txBody>
      </p:sp>
      <p:sp>
        <p:nvSpPr>
          <p:cNvPr id="3080" name="MH_Other_1">
            <a:extLst>
              <a:ext uri="{FF2B5EF4-FFF2-40B4-BE49-F238E27FC236}">
                <a16:creationId xmlns:a16="http://schemas.microsoft.com/office/drawing/2014/main" id="{3155CE63-1AF1-4C32-B73E-CCEF01211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9475" y="5459413"/>
            <a:ext cx="168275" cy="17145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2E617E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40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sp>
        <p:nvSpPr>
          <p:cNvPr id="3081" name="MH_Text_2">
            <a:extLst>
              <a:ext uri="{FF2B5EF4-FFF2-40B4-BE49-F238E27FC236}">
                <a16:creationId xmlns:a16="http://schemas.microsoft.com/office/drawing/2014/main" id="{6F4EC427-6ED9-401F-9784-6647EF3834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1450" y="5014913"/>
            <a:ext cx="1665288" cy="1057275"/>
          </a:xfrm>
          <a:prstGeom prst="roundRect">
            <a:avLst>
              <a:gd name="adj" fmla="val 6991"/>
            </a:avLst>
          </a:prstGeom>
          <a:solidFill>
            <a:srgbClr val="CCFFFF"/>
          </a:solidFill>
          <a:ln>
            <a:noFill/>
          </a:ln>
          <a:effectLst>
            <a:outerShdw dist="25401" dir="2700000" algn="ctr" rotWithShape="0">
              <a:srgbClr val="000000">
                <a:alpha val="28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170" tIns="720090" rIns="90170" bIns="4699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endParaRPr lang="zh-CN" altLang="en-US" sz="1600">
              <a:solidFill>
                <a:srgbClr val="4D4D4D"/>
              </a:solidFill>
              <a:ea typeface="微软雅黑" panose="020B0503020204020204" pitchFamily="34" charset="-122"/>
            </a:endParaRPr>
          </a:p>
        </p:txBody>
      </p:sp>
      <p:sp>
        <p:nvSpPr>
          <p:cNvPr id="3082" name="MH_SubTitle_2">
            <a:hlinkClick r:id="rId3" action="ppaction://hlinksldjump"/>
            <a:extLst>
              <a:ext uri="{FF2B5EF4-FFF2-40B4-BE49-F238E27FC236}">
                <a16:creationId xmlns:a16="http://schemas.microsoft.com/office/drawing/2014/main" id="{22DA0C65-7B33-475A-8CEA-0A7546059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1450" y="5287963"/>
            <a:ext cx="1665288" cy="539750"/>
          </a:xfrm>
          <a:prstGeom prst="rect">
            <a:avLst/>
          </a:prstGeom>
          <a:solidFill>
            <a:srgbClr val="0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1800" b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讲授新课</a:t>
            </a:r>
          </a:p>
        </p:txBody>
      </p:sp>
      <p:sp>
        <p:nvSpPr>
          <p:cNvPr id="3083" name="MH_Other_2">
            <a:extLst>
              <a:ext uri="{FF2B5EF4-FFF2-40B4-BE49-F238E27FC236}">
                <a16:creationId xmlns:a16="http://schemas.microsoft.com/office/drawing/2014/main" id="{35DF542B-7C04-4D3A-8E7F-081EC2416E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6375" y="5456238"/>
            <a:ext cx="168275" cy="17145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707C1A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40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sp>
        <p:nvSpPr>
          <p:cNvPr id="3084" name="MH_Other_3">
            <a:extLst>
              <a:ext uri="{FF2B5EF4-FFF2-40B4-BE49-F238E27FC236}">
                <a16:creationId xmlns:a16="http://schemas.microsoft.com/office/drawing/2014/main" id="{5B251733-C216-4BBF-AED1-25A5570461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9888" y="5459413"/>
            <a:ext cx="168275" cy="17145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707C1A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40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sp>
        <p:nvSpPr>
          <p:cNvPr id="3085" name="MH_Text_3">
            <a:extLst>
              <a:ext uri="{FF2B5EF4-FFF2-40B4-BE49-F238E27FC236}">
                <a16:creationId xmlns:a16="http://schemas.microsoft.com/office/drawing/2014/main" id="{506C1396-C1ED-46BF-9711-B6058CD24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9638" y="5014913"/>
            <a:ext cx="1666875" cy="1057275"/>
          </a:xfrm>
          <a:prstGeom prst="roundRect">
            <a:avLst>
              <a:gd name="adj" fmla="val 6991"/>
            </a:avLst>
          </a:prstGeom>
          <a:solidFill>
            <a:srgbClr val="CCFFFF"/>
          </a:solidFill>
          <a:ln>
            <a:noFill/>
          </a:ln>
          <a:effectLst>
            <a:outerShdw dist="25401" dir="2700000" algn="ctr" rotWithShape="0">
              <a:srgbClr val="000000">
                <a:alpha val="28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170" tIns="720090" rIns="90170" bIns="4699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endParaRPr lang="zh-CN" altLang="en-US" sz="1600">
              <a:solidFill>
                <a:srgbClr val="4D4D4D"/>
              </a:solidFill>
              <a:ea typeface="微软雅黑" panose="020B0503020204020204" pitchFamily="34" charset="-122"/>
            </a:endParaRPr>
          </a:p>
        </p:txBody>
      </p:sp>
      <p:sp>
        <p:nvSpPr>
          <p:cNvPr id="3086" name="MH_SubTitle_3">
            <a:hlinkClick r:id="rId4" action="ppaction://hlinksldjump"/>
            <a:extLst>
              <a:ext uri="{FF2B5EF4-FFF2-40B4-BE49-F238E27FC236}">
                <a16:creationId xmlns:a16="http://schemas.microsoft.com/office/drawing/2014/main" id="{EE395B7F-7DFE-483F-B219-A757A91F3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9638" y="5287963"/>
            <a:ext cx="1665287" cy="539750"/>
          </a:xfrm>
          <a:prstGeom prst="rect">
            <a:avLst/>
          </a:prstGeom>
          <a:solidFill>
            <a:srgbClr val="0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1800" b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当堂练习</a:t>
            </a:r>
          </a:p>
        </p:txBody>
      </p:sp>
      <p:sp>
        <p:nvSpPr>
          <p:cNvPr id="3087" name="MH_Other_4">
            <a:extLst>
              <a:ext uri="{FF2B5EF4-FFF2-40B4-BE49-F238E27FC236}">
                <a16:creationId xmlns:a16="http://schemas.microsoft.com/office/drawing/2014/main" id="{FDE9ECCE-C394-4747-AB88-98C515EF69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6788" y="5456238"/>
            <a:ext cx="169862" cy="17145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2E617E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40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sp>
        <p:nvSpPr>
          <p:cNvPr id="3088" name="MH_Other_5">
            <a:extLst>
              <a:ext uri="{FF2B5EF4-FFF2-40B4-BE49-F238E27FC236}">
                <a16:creationId xmlns:a16="http://schemas.microsoft.com/office/drawing/2014/main" id="{FD9FE656-45D4-4BD6-8A7C-5AFF52452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8550" y="5459413"/>
            <a:ext cx="168275" cy="17145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2E617E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40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sp>
        <p:nvSpPr>
          <p:cNvPr id="3089" name="MH_Text_4">
            <a:extLst>
              <a:ext uri="{FF2B5EF4-FFF2-40B4-BE49-F238E27FC236}">
                <a16:creationId xmlns:a16="http://schemas.microsoft.com/office/drawing/2014/main" id="{20E6019B-898C-49D8-8520-BB4EE420BC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7825" y="5014913"/>
            <a:ext cx="1665288" cy="1057275"/>
          </a:xfrm>
          <a:prstGeom prst="roundRect">
            <a:avLst>
              <a:gd name="adj" fmla="val 6991"/>
            </a:avLst>
          </a:prstGeom>
          <a:solidFill>
            <a:srgbClr val="CCFFFF"/>
          </a:solidFill>
          <a:ln>
            <a:noFill/>
          </a:ln>
          <a:effectLst>
            <a:outerShdw dist="25401" dir="2700000" algn="ctr" rotWithShape="0">
              <a:srgbClr val="000000">
                <a:alpha val="28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170" tIns="720090" rIns="90170" bIns="4699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endParaRPr lang="zh-CN" altLang="en-US" sz="1600">
              <a:solidFill>
                <a:srgbClr val="4D4D4D"/>
              </a:solidFill>
              <a:ea typeface="微软雅黑" panose="020B0503020204020204" pitchFamily="34" charset="-122"/>
            </a:endParaRPr>
          </a:p>
        </p:txBody>
      </p:sp>
      <p:sp>
        <p:nvSpPr>
          <p:cNvPr id="3090" name="MH_SubTitle_4">
            <a:hlinkClick r:id="rId5" action="ppaction://hlinksldjump"/>
            <a:extLst>
              <a:ext uri="{FF2B5EF4-FFF2-40B4-BE49-F238E27FC236}">
                <a16:creationId xmlns:a16="http://schemas.microsoft.com/office/drawing/2014/main" id="{6923CFD3-849E-43C3-A5CB-1BBB177FC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7825" y="5287963"/>
            <a:ext cx="1668463" cy="539750"/>
          </a:xfrm>
          <a:prstGeom prst="rect">
            <a:avLst/>
          </a:prstGeom>
          <a:solidFill>
            <a:srgbClr val="0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1800" b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课堂小结</a:t>
            </a:r>
          </a:p>
        </p:txBody>
      </p:sp>
      <p:sp>
        <p:nvSpPr>
          <p:cNvPr id="3091" name="MH_Other_6">
            <a:extLst>
              <a:ext uri="{FF2B5EF4-FFF2-40B4-BE49-F238E27FC236}">
                <a16:creationId xmlns:a16="http://schemas.microsoft.com/office/drawing/2014/main" id="{0742A225-EAF1-4FD8-8FA3-48543D757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7038" y="5456238"/>
            <a:ext cx="168275" cy="17145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707C1A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40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3092" name="MH_Other_7">
            <a:extLst>
              <a:ext uri="{FF2B5EF4-FFF2-40B4-BE49-F238E27FC236}">
                <a16:creationId xmlns:a16="http://schemas.microsoft.com/office/drawing/2014/main" id="{BD27E93E-5101-460F-8228-68B29C13E1A3}"/>
              </a:ext>
            </a:extLst>
          </p:cNvPr>
          <p:cNvGrpSpPr>
            <a:grpSpLocks/>
          </p:cNvGrpSpPr>
          <p:nvPr/>
        </p:nvGrpSpPr>
        <p:grpSpPr bwMode="auto">
          <a:xfrm>
            <a:off x="2085975" y="5411788"/>
            <a:ext cx="890588" cy="266700"/>
            <a:chOff x="0" y="0"/>
            <a:chExt cx="561" cy="169"/>
          </a:xfrm>
        </p:grpSpPr>
        <p:pic>
          <p:nvPicPr>
            <p:cNvPr id="3102" name="MH_Other_7">
              <a:extLst>
                <a:ext uri="{FF2B5EF4-FFF2-40B4-BE49-F238E27FC236}">
                  <a16:creationId xmlns:a16="http://schemas.microsoft.com/office/drawing/2014/main" id="{4ED5A5BA-F0A7-4C8D-92FE-F8494C385734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61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03" name="Text Box 24">
              <a:extLst>
                <a:ext uri="{FF2B5EF4-FFF2-40B4-BE49-F238E27FC236}">
                  <a16:creationId xmlns:a16="http://schemas.microsoft.com/office/drawing/2014/main" id="{BA78E39E-1BFD-4E12-BD1B-F8DBDAF1F4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" y="65"/>
              <a:ext cx="422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CN" altLang="en-US" sz="1400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3093" name="MH_Other_8">
            <a:extLst>
              <a:ext uri="{FF2B5EF4-FFF2-40B4-BE49-F238E27FC236}">
                <a16:creationId xmlns:a16="http://schemas.microsoft.com/office/drawing/2014/main" id="{570DC242-F773-4E30-8930-16A94B4A8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4400" y="5500688"/>
            <a:ext cx="695325" cy="889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0000">
                  <a:alpha val="1999"/>
                </a:srgbClr>
              </a:gs>
              <a:gs pos="28999">
                <a:srgbClr val="000000">
                  <a:alpha val="1999"/>
                </a:srgbClr>
              </a:gs>
              <a:gs pos="71001">
                <a:srgbClr val="000000">
                  <a:alpha val="1999"/>
                </a:srgbClr>
              </a:gs>
              <a:gs pos="100000">
                <a:srgbClr val="000000">
                  <a:alpha val="1999"/>
                </a:srgb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>
            <a:outerShdw sx="102000" sy="102000" algn="ctr" rotWithShape="0">
              <a:srgbClr val="000000">
                <a:alpha val="39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40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3094" name="MH_Other_9">
            <a:extLst>
              <a:ext uri="{FF2B5EF4-FFF2-40B4-BE49-F238E27FC236}">
                <a16:creationId xmlns:a16="http://schemas.microsoft.com/office/drawing/2014/main" id="{E4E4CB90-28C5-44B7-A6A0-20C7CF945FC6}"/>
              </a:ext>
            </a:extLst>
          </p:cNvPr>
          <p:cNvGrpSpPr>
            <a:grpSpLocks/>
          </p:cNvGrpSpPr>
          <p:nvPr/>
        </p:nvGrpSpPr>
        <p:grpSpPr bwMode="auto">
          <a:xfrm>
            <a:off x="4116388" y="5411788"/>
            <a:ext cx="889000" cy="266700"/>
            <a:chOff x="0" y="0"/>
            <a:chExt cx="560" cy="169"/>
          </a:xfrm>
        </p:grpSpPr>
        <p:pic>
          <p:nvPicPr>
            <p:cNvPr id="3100" name="MH_Other_9">
              <a:extLst>
                <a:ext uri="{FF2B5EF4-FFF2-40B4-BE49-F238E27FC236}">
                  <a16:creationId xmlns:a16="http://schemas.microsoft.com/office/drawing/2014/main" id="{4154BBAF-68FF-4D08-B537-5D278EFD41AA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6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01" name="Text Box 28">
              <a:extLst>
                <a:ext uri="{FF2B5EF4-FFF2-40B4-BE49-F238E27FC236}">
                  <a16:creationId xmlns:a16="http://schemas.microsoft.com/office/drawing/2014/main" id="{951BEB8E-6BDC-4134-B62D-EA4B58D3AA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" y="65"/>
              <a:ext cx="422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CN" altLang="en-US" sz="1400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3095" name="MH_Other_10">
            <a:extLst>
              <a:ext uri="{FF2B5EF4-FFF2-40B4-BE49-F238E27FC236}">
                <a16:creationId xmlns:a16="http://schemas.microsoft.com/office/drawing/2014/main" id="{62976B2F-6FA5-4260-8A80-EF94E647C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4813" y="5500688"/>
            <a:ext cx="695325" cy="889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0000">
                  <a:alpha val="1999"/>
                </a:srgbClr>
              </a:gs>
              <a:gs pos="28999">
                <a:srgbClr val="000000">
                  <a:alpha val="1999"/>
                </a:srgbClr>
              </a:gs>
              <a:gs pos="71001">
                <a:srgbClr val="000000">
                  <a:alpha val="1999"/>
                </a:srgbClr>
              </a:gs>
              <a:gs pos="100000">
                <a:srgbClr val="000000">
                  <a:alpha val="1999"/>
                </a:srgb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>
            <a:outerShdw sx="102000" sy="102000" algn="ctr" rotWithShape="0">
              <a:srgbClr val="000000">
                <a:alpha val="39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40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pic>
        <p:nvPicPr>
          <p:cNvPr id="3096" name="MH_Other_11">
            <a:extLst>
              <a:ext uri="{FF2B5EF4-FFF2-40B4-BE49-F238E27FC236}">
                <a16:creationId xmlns:a16="http://schemas.microsoft.com/office/drawing/2014/main" id="{63BA81B3-4E0D-4073-8BCD-6C552588B760}"/>
              </a:ext>
            </a:extLst>
          </p:cNvPr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050" y="5411788"/>
            <a:ext cx="890588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7" name="Text Box 31">
            <a:extLst>
              <a:ext uri="{FF2B5EF4-FFF2-40B4-BE49-F238E27FC236}">
                <a16:creationId xmlns:a16="http://schemas.microsoft.com/office/drawing/2014/main" id="{04B89FB8-B328-4CBC-AD8C-81143C0CE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6175" y="5513388"/>
            <a:ext cx="669925" cy="6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40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sp>
        <p:nvSpPr>
          <p:cNvPr id="3098" name="MH_Other_12">
            <a:extLst>
              <a:ext uri="{FF2B5EF4-FFF2-40B4-BE49-F238E27FC236}">
                <a16:creationId xmlns:a16="http://schemas.microsoft.com/office/drawing/2014/main" id="{14763F34-21C6-43E6-975F-6689CBB768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3475" y="5500688"/>
            <a:ext cx="695325" cy="889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0000">
                  <a:alpha val="1999"/>
                </a:srgbClr>
              </a:gs>
              <a:gs pos="28999">
                <a:srgbClr val="000000">
                  <a:alpha val="1999"/>
                </a:srgbClr>
              </a:gs>
              <a:gs pos="71001">
                <a:srgbClr val="000000">
                  <a:alpha val="1999"/>
                </a:srgbClr>
              </a:gs>
              <a:gs pos="100000">
                <a:srgbClr val="000000">
                  <a:alpha val="1999"/>
                </a:srgb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>
            <a:outerShdw sx="102000" sy="102000" algn="ctr" rotWithShape="0">
              <a:srgbClr val="000000">
                <a:alpha val="39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40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sp>
        <p:nvSpPr>
          <p:cNvPr id="3099" name="Rectangle 5">
            <a:extLst>
              <a:ext uri="{FF2B5EF4-FFF2-40B4-BE49-F238E27FC236}">
                <a16:creationId xmlns:a16="http://schemas.microsoft.com/office/drawing/2014/main" id="{9E7DFC99-C479-4B5E-86A0-88955AB09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5688" y="4235450"/>
            <a:ext cx="48561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3600"/>
              <a:t> </a:t>
            </a:r>
            <a:r>
              <a:rPr lang="zh-CN" altLang="en-US" sz="3600">
                <a:latin typeface="Calibri" panose="020F0502020204030204" pitchFamily="34" charset="0"/>
              </a:rPr>
              <a:t> </a:t>
            </a:r>
            <a:r>
              <a:rPr lang="zh-CN" altLang="en-US" sz="3600" b="1">
                <a:latin typeface="Calibri" panose="020F0502020204030204" pitchFamily="34" charset="0"/>
              </a:rPr>
              <a:t>第</a:t>
            </a:r>
            <a:r>
              <a:rPr lang="en-US" altLang="zh-CN" sz="3600" b="1">
                <a:latin typeface="Calibri" panose="020F0502020204030204" pitchFamily="34" charset="0"/>
              </a:rPr>
              <a:t>1</a:t>
            </a:r>
            <a:r>
              <a:rPr lang="zh-CN" altLang="en-US" sz="3600" b="1">
                <a:latin typeface="Calibri" panose="020F0502020204030204" pitchFamily="34" charset="0"/>
              </a:rPr>
              <a:t>课时   分式的乘除 </a:t>
            </a:r>
            <a:r>
              <a:rPr lang="zh-CN" altLang="zh-CN" sz="3600" b="1"/>
              <a:t> </a:t>
            </a:r>
            <a:endParaRPr lang="zh-CN" altLang="en-US" sz="3600" b="1">
              <a:latin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>
            <a:extLst>
              <a:ext uri="{FF2B5EF4-FFF2-40B4-BE49-F238E27FC236}">
                <a16:creationId xmlns:a16="http://schemas.microsoft.com/office/drawing/2014/main" id="{58EE1481-2AA3-439C-A411-CDF028F789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76250"/>
            <a:ext cx="81534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2400" dirty="0">
                <a:solidFill>
                  <a:schemeClr val="accent6">
                    <a:lumMod val="75000"/>
                  </a:schemeClr>
                </a:solidFill>
                <a:latin typeface="黑体" pitchFamily="49" charset="-122"/>
                <a:ea typeface="黑体" pitchFamily="49" charset="-122"/>
              </a:rPr>
              <a:t>例</a:t>
            </a:r>
            <a:r>
              <a:rPr lang="en-US" altLang="zh-CN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3</a:t>
            </a:r>
            <a:r>
              <a:rPr lang="en-US" altLang="zh-CN" sz="2400" dirty="0">
                <a:solidFill>
                  <a:schemeClr val="accent6">
                    <a:lumMod val="75000"/>
                  </a:schemeClr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“丰收</a:t>
            </a:r>
            <a:r>
              <a:rPr lang="zh-CN" altLang="en-US" sz="2400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1</a:t>
            </a: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号</a:t>
            </a:r>
            <a:r>
              <a:rPr lang="en-US" altLang="zh-CN" sz="2400" dirty="0">
                <a:latin typeface="黑体" pitchFamily="49" charset="-122"/>
                <a:ea typeface="黑体" pitchFamily="49" charset="-122"/>
              </a:rPr>
              <a:t>”</a:t>
            </a: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小麦的试验田是边长为</a:t>
            </a:r>
            <a:r>
              <a:rPr lang="en-US" altLang="zh-CN" sz="2400" b="1" i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a</a:t>
            </a: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米的正方形减去一个边长为</a:t>
            </a:r>
            <a:r>
              <a:rPr lang="zh-CN" altLang="en-US" sz="2400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1</a:t>
            </a: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米的正方形蓄水池后余下的部分， “丰收</a:t>
            </a:r>
            <a:r>
              <a:rPr lang="zh-CN" altLang="en-US" sz="2400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2</a:t>
            </a: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号</a:t>
            </a:r>
            <a:r>
              <a:rPr lang="en-US" altLang="zh-CN" sz="2400" dirty="0">
                <a:latin typeface="黑体" pitchFamily="49" charset="-122"/>
                <a:ea typeface="黑体" pitchFamily="49" charset="-122"/>
              </a:rPr>
              <a:t>”</a:t>
            </a: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小麦的试验田是边长为</a:t>
            </a:r>
            <a:r>
              <a:rPr lang="zh-CN" altLang="en-US" sz="2400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</a:t>
            </a:r>
            <a:r>
              <a:rPr lang="en-US" altLang="zh-CN" sz="2400" b="1" i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a</a:t>
            </a:r>
            <a:r>
              <a:rPr lang="en-US" altLang="zh-CN" sz="2400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－1）</a:t>
            </a: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米的正方形，两块试验田的小麦都收获了</a:t>
            </a:r>
            <a:r>
              <a:rPr lang="zh-CN" altLang="en-US" sz="2400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500</a:t>
            </a: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千克</a:t>
            </a:r>
            <a:r>
              <a:rPr lang="en-US" altLang="zh-CN" sz="2400" dirty="0">
                <a:latin typeface="黑体" pitchFamily="49" charset="-122"/>
                <a:ea typeface="黑体" pitchFamily="49" charset="-122"/>
              </a:rPr>
              <a:t>.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2400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（1）</a:t>
            </a: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哪种小麦的单位面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积产量高？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2400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（2）</a:t>
            </a: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高的单位面积产量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是低的单位面积产量的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多少倍？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405955B9-8629-439D-8BBC-067BFB8E3A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65400"/>
            <a:ext cx="2473325" cy="238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91FC7EE8-7302-422D-ABFB-5979CD9939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3141663"/>
            <a:ext cx="1801813" cy="185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84F7D3EE-CC6E-460D-804F-7ED0B0A655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4267200"/>
            <a:ext cx="6985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直接箭头连接符 4">
            <a:extLst>
              <a:ext uri="{FF2B5EF4-FFF2-40B4-BE49-F238E27FC236}">
                <a16:creationId xmlns:a16="http://schemas.microsoft.com/office/drawing/2014/main" id="{F57A5A40-52B8-4973-AF8B-BE7AA9D92BC7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924300" y="5016500"/>
            <a:ext cx="693738" cy="11113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直接箭头连接符 5">
            <a:extLst>
              <a:ext uri="{FF2B5EF4-FFF2-40B4-BE49-F238E27FC236}">
                <a16:creationId xmlns:a16="http://schemas.microsoft.com/office/drawing/2014/main" id="{1393D537-4B1A-4B15-B149-AB2776B42147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924300" y="5300663"/>
            <a:ext cx="2520950" cy="127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FBB8340A-DFC7-413E-A03F-4EA7374A6F6C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6661150" y="5159375"/>
            <a:ext cx="1800225" cy="127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文本框 7">
            <a:extLst>
              <a:ext uri="{FF2B5EF4-FFF2-40B4-BE49-F238E27FC236}">
                <a16:creationId xmlns:a16="http://schemas.microsoft.com/office/drawing/2014/main" id="{E462129D-2B57-4951-AA9B-5BB75AC18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4872038"/>
            <a:ext cx="752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</a:rPr>
              <a:t>1m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F1287305-F24C-4205-9858-0C8865B484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6775" y="5329238"/>
            <a:ext cx="752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i="1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EDAF61F6-5353-420B-9CC0-7E2343AFC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1150" y="5087938"/>
            <a:ext cx="1857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altLang="zh-CN" sz="2400" b="1" i="1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</a:rPr>
              <a:t>-1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</a:rPr>
              <a:t>）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0.220556 0.000000 " pathEditMode="relative" rAng="0" ptsTypes="">
                                      <p:cBhvr>
                                        <p:cTn id="4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A57DE0B2-B204-438C-AF63-4FCAD09A6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475" y="965200"/>
            <a:ext cx="3473450" cy="3563938"/>
          </a:xfrm>
          <a:prstGeom prst="rect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9F1FD22C-F295-4B25-BACF-9CF98A8D2C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875" y="3614738"/>
            <a:ext cx="869950" cy="914400"/>
          </a:xfrm>
          <a:prstGeom prst="rect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CDD0572E-1C3F-4E40-91F7-66DF608A64D9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1511300" y="979488"/>
            <a:ext cx="9525" cy="35496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0898DE03-4BB9-4D50-94CA-956EF6DF1B72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625475" y="5022850"/>
            <a:ext cx="3473450" cy="12700"/>
          </a:xfrm>
          <a:prstGeom prst="straightConnector1">
            <a:avLst/>
          </a:prstGeom>
          <a:noFill/>
          <a:ln w="12700">
            <a:solidFill>
              <a:srgbClr val="FF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文本框 9">
            <a:extLst>
              <a:ext uri="{FF2B5EF4-FFF2-40B4-BE49-F238E27FC236}">
                <a16:creationId xmlns:a16="http://schemas.microsoft.com/office/drawing/2014/main" id="{C2EF039F-0CD7-436C-955C-A6B02E18C9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350" y="5114925"/>
            <a:ext cx="752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i="1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30A4D813-AB8F-49C4-8308-E685B7270EA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25475" y="3614738"/>
            <a:ext cx="347345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文本框 11">
            <a:extLst>
              <a:ext uri="{FF2B5EF4-FFF2-40B4-BE49-F238E27FC236}">
                <a16:creationId xmlns:a16="http://schemas.microsoft.com/office/drawing/2014/main" id="{B310A77F-3439-4F2D-86B9-D80C605B3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475" y="4584700"/>
            <a:ext cx="752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</a:rPr>
              <a:t>1m</a:t>
            </a:r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F5E4BA50-5A20-4589-A56A-68CD1B6FE15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87375" y="4657725"/>
            <a:ext cx="923925" cy="0"/>
          </a:xfrm>
          <a:prstGeom prst="straightConnector1">
            <a:avLst/>
          </a:prstGeom>
          <a:noFill/>
          <a:ln w="12700">
            <a:solidFill>
              <a:srgbClr val="FF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BFC6F024-98BC-4452-89BF-2937B711933C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520825" y="4657725"/>
            <a:ext cx="2578100" cy="127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文本框 14">
            <a:extLst>
              <a:ext uri="{FF2B5EF4-FFF2-40B4-BE49-F238E27FC236}">
                <a16:creationId xmlns:a16="http://schemas.microsoft.com/office/drawing/2014/main" id="{8AED8AB6-60FA-45A2-AD40-7F5F185CCC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4975" y="4597400"/>
            <a:ext cx="1857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altLang="zh-CN" sz="2400" b="1" i="1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</a:rPr>
              <a:t>-1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</a:rPr>
              <a:t>）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4308851C-81AB-4A1D-BD2B-D78570AD53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8925" y="3905250"/>
            <a:ext cx="4838700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∵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a</a:t>
            </a:r>
            <a:r>
              <a:rPr lang="en-US" altLang="zh-CN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&gt;1,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 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0＜（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a－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1）</a:t>
            </a:r>
            <a:r>
              <a:rPr lang="en-US" altLang="zh-CN" sz="2400" b="1" baseline="30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2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, 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a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 </a:t>
            </a:r>
            <a:r>
              <a:rPr lang="en-US" altLang="zh-CN" sz="2400" b="1" baseline="30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2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-1&gt;0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，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由图可得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（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a－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1）</a:t>
            </a:r>
            <a:r>
              <a:rPr lang="en-US" altLang="zh-CN" sz="2400" b="1" baseline="30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2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＜ 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a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 </a:t>
            </a:r>
            <a:r>
              <a:rPr lang="en-US" altLang="zh-CN" sz="2400" b="1" baseline="30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2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-1.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∴</a:t>
            </a:r>
          </a:p>
        </p:txBody>
      </p:sp>
      <p:grpSp>
        <p:nvGrpSpPr>
          <p:cNvPr id="37" name="组合 36">
            <a:extLst>
              <a:ext uri="{FF2B5EF4-FFF2-40B4-BE49-F238E27FC236}">
                <a16:creationId xmlns:a16="http://schemas.microsoft.com/office/drawing/2014/main" id="{A0E6A18D-E4D0-4BA7-A25D-C6FDCD6DEEDA}"/>
              </a:ext>
            </a:extLst>
          </p:cNvPr>
          <p:cNvGrpSpPr>
            <a:grpSpLocks/>
          </p:cNvGrpSpPr>
          <p:nvPr/>
        </p:nvGrpSpPr>
        <p:grpSpPr bwMode="auto">
          <a:xfrm>
            <a:off x="2844800" y="422275"/>
            <a:ext cx="6591300" cy="5886450"/>
            <a:chOff x="4479" y="666"/>
            <a:chExt cx="10381" cy="9270"/>
          </a:xfrm>
        </p:grpSpPr>
        <p:sp>
          <p:nvSpPr>
            <p:cNvPr id="20" name="Text Box 5">
              <a:extLst>
                <a:ext uri="{FF2B5EF4-FFF2-40B4-BE49-F238E27FC236}">
                  <a16:creationId xmlns:a16="http://schemas.microsoft.com/office/drawing/2014/main" id="{B0DAA24B-428B-4145-BB28-6F1656EDEC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87" y="666"/>
              <a:ext cx="6613" cy="567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1" hangingPunct="1">
                <a:lnSpc>
                  <a:spcPct val="160000"/>
                </a:lnSpc>
                <a:spcBef>
                  <a:spcPct val="50000"/>
                </a:spcBef>
                <a:buFont typeface="Arial" panose="020B0604020202020204" pitchFamily="34" charset="0"/>
                <a:buNone/>
                <a:defRPr/>
              </a:pPr>
              <a:r>
                <a:rPr lang="zh-CN" altLang="en-US" sz="2400" dirty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</a:rPr>
                <a:t>解：</a:t>
              </a:r>
              <a:r>
                <a:rPr lang="zh-CN" altLang="en-US" sz="2400" dirty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sym typeface="Wingdings" pitchFamily="2" charset="2"/>
                </a:rPr>
                <a:t>（1）</a:t>
              </a:r>
              <a:r>
                <a:rPr lang="en-US" altLang="zh-CN" sz="2400" dirty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sym typeface="Wingdings" pitchFamily="2" charset="2"/>
                </a:rPr>
                <a:t>“</a:t>
              </a:r>
              <a:r>
                <a:rPr lang="zh-CN" altLang="en-US" sz="2400" dirty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sym typeface="Wingdings" pitchFamily="2" charset="2"/>
                </a:rPr>
                <a:t>丰收</a:t>
              </a:r>
              <a:r>
                <a:rPr lang="en-US" altLang="zh-CN" sz="2400" dirty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sym typeface="Wingdings" pitchFamily="2" charset="2"/>
                </a:rPr>
                <a:t>1</a:t>
              </a:r>
              <a:r>
                <a:rPr lang="zh-CN" altLang="en-US" sz="2400" dirty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sym typeface="Wingdings" pitchFamily="2" charset="2"/>
                </a:rPr>
                <a:t>号</a:t>
              </a:r>
              <a:r>
                <a:rPr lang="en-US" altLang="zh-CN" sz="2400" dirty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sym typeface="Wingdings" pitchFamily="2" charset="2"/>
                </a:rPr>
                <a:t>”</a:t>
              </a:r>
              <a:r>
                <a:rPr lang="zh-CN" altLang="en-US" sz="2400" dirty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sym typeface="Wingdings" pitchFamily="2" charset="2"/>
                </a:rPr>
                <a:t>小麦的试验田面积是（</a:t>
              </a:r>
              <a:r>
                <a:rPr lang="en-US" altLang="zh-CN" sz="2400" b="1" i="1" noProof="1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cs typeface="+mn-ea"/>
                  <a:sym typeface="Wingdings" pitchFamily="2" charset="2"/>
                </a:rPr>
                <a:t>a</a:t>
              </a:r>
              <a:r>
                <a:rPr lang="en-US" altLang="zh-CN" sz="2400" b="1" noProof="1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cs typeface="+mn-ea"/>
                  <a:sym typeface="Wingdings" pitchFamily="2" charset="2"/>
                </a:rPr>
                <a:t> </a:t>
              </a:r>
              <a:r>
                <a:rPr lang="en-US" altLang="zh-CN" sz="2400" b="1" baseline="30000" noProof="1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cs typeface="+mn-ea"/>
                  <a:sym typeface="Wingdings" pitchFamily="2" charset="2"/>
                </a:rPr>
                <a:t>2</a:t>
              </a:r>
              <a:r>
                <a:rPr lang="en-US" altLang="zh-CN" sz="2400" b="1" noProof="1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cs typeface="+mn-ea"/>
                  <a:sym typeface="Wingdings" pitchFamily="2" charset="2"/>
                </a:rPr>
                <a:t>-1</a:t>
              </a:r>
              <a:r>
                <a:rPr lang="zh-CN" altLang="en-US" sz="2400" dirty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sym typeface="Wingdings" pitchFamily="2" charset="2"/>
                </a:rPr>
                <a:t>）</a:t>
              </a:r>
              <a:r>
                <a:rPr lang="en-US" altLang="zh-CN" sz="2400" b="1" dirty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sym typeface="Wingdings" pitchFamily="2" charset="2"/>
                </a:rPr>
                <a:t>m</a:t>
              </a:r>
              <a:r>
                <a:rPr lang="en-US" altLang="zh-CN" sz="2400" baseline="30000" dirty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sym typeface="Wingdings" pitchFamily="2" charset="2"/>
                </a:rPr>
                <a:t>2</a:t>
              </a:r>
              <a:r>
                <a:rPr lang="zh-CN" altLang="en-US" sz="2400" dirty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sym typeface="Wingdings" pitchFamily="2" charset="2"/>
                </a:rPr>
                <a:t>，单位面积产量是              </a:t>
              </a:r>
              <a:r>
                <a:rPr lang="en-US" altLang="zh-CN" sz="2400" b="1" dirty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sym typeface="Wingdings" pitchFamily="2" charset="2"/>
                </a:rPr>
                <a:t>kg/m</a:t>
              </a:r>
              <a:r>
                <a:rPr lang="en-US" altLang="zh-CN" sz="2400" baseline="30000" dirty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sym typeface="Wingdings" pitchFamily="2" charset="2"/>
                </a:rPr>
                <a:t>2</a:t>
              </a:r>
              <a:r>
                <a:rPr lang="zh-CN" altLang="en-US" sz="2400" dirty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sym typeface="Wingdings" pitchFamily="2" charset="2"/>
                </a:rPr>
                <a:t>；</a:t>
              </a:r>
              <a:r>
                <a:rPr lang="en-US" altLang="zh-CN" sz="2400" dirty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sym typeface="Wingdings" pitchFamily="2" charset="2"/>
                </a:rPr>
                <a:t>“</a:t>
              </a:r>
              <a:r>
                <a:rPr lang="zh-CN" altLang="en-US" sz="2400" dirty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sym typeface="Wingdings" pitchFamily="2" charset="2"/>
                </a:rPr>
                <a:t>丰收</a:t>
              </a:r>
              <a:r>
                <a:rPr lang="en-US" altLang="zh-CN" sz="2400" dirty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sym typeface="Wingdings" pitchFamily="2" charset="2"/>
                </a:rPr>
                <a:t>2</a:t>
              </a:r>
              <a:r>
                <a:rPr lang="zh-CN" altLang="en-US" sz="2400" dirty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sym typeface="Wingdings" pitchFamily="2" charset="2"/>
                </a:rPr>
                <a:t>号</a:t>
              </a:r>
              <a:r>
                <a:rPr lang="en-US" altLang="zh-CN" sz="2400" dirty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sym typeface="Wingdings" pitchFamily="2" charset="2"/>
                </a:rPr>
                <a:t>”</a:t>
              </a:r>
              <a:r>
                <a:rPr lang="zh-CN" altLang="en-US" sz="2400" dirty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sym typeface="Wingdings" pitchFamily="2" charset="2"/>
                </a:rPr>
                <a:t>小麦的试验田面积是</a:t>
              </a:r>
              <a:r>
                <a:rPr lang="zh-CN" altLang="en-US" sz="2400" b="1" noProof="1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cs typeface="+mn-ea"/>
                  <a:sym typeface="Wingdings" pitchFamily="2" charset="2"/>
                </a:rPr>
                <a:t>（</a:t>
              </a:r>
              <a:r>
                <a:rPr lang="en-US" altLang="zh-CN" sz="2400" b="1" i="1" noProof="1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cs typeface="+mn-ea"/>
                  <a:sym typeface="Wingdings" pitchFamily="2" charset="2"/>
                </a:rPr>
                <a:t>a－</a:t>
              </a:r>
              <a:r>
                <a:rPr lang="en-US" altLang="zh-CN" sz="2400" b="1" noProof="1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cs typeface="+mn-ea"/>
                  <a:sym typeface="Wingdings" pitchFamily="2" charset="2"/>
                </a:rPr>
                <a:t>1）</a:t>
              </a:r>
              <a:r>
                <a:rPr lang="en-US" altLang="zh-CN" sz="2400" b="1" baseline="30000" noProof="1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cs typeface="+mn-ea"/>
                  <a:sym typeface="Wingdings" pitchFamily="2" charset="2"/>
                </a:rPr>
                <a:t>2</a:t>
              </a:r>
              <a:r>
                <a:rPr lang="en-US" altLang="zh-CN" sz="2400" b="1" dirty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sym typeface="Wingdings" pitchFamily="2" charset="2"/>
                </a:rPr>
                <a:t>m</a:t>
              </a:r>
              <a:r>
                <a:rPr lang="en-US" altLang="zh-CN" sz="2400" baseline="30000" dirty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sym typeface="Wingdings" pitchFamily="2" charset="2"/>
                </a:rPr>
                <a:t>2</a:t>
              </a:r>
              <a:r>
                <a:rPr lang="zh-CN" altLang="en-US" sz="2400" dirty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sym typeface="Wingdings" pitchFamily="2" charset="2"/>
                </a:rPr>
                <a:t>，单位面积产量是              </a:t>
              </a:r>
              <a:r>
                <a:rPr lang="en-US" altLang="zh-CN" sz="2400" b="1" dirty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sym typeface="Wingdings" pitchFamily="2" charset="2"/>
                </a:rPr>
                <a:t>kg/m</a:t>
              </a:r>
              <a:r>
                <a:rPr lang="en-US" altLang="zh-CN" sz="2400" baseline="30000" dirty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sym typeface="Wingdings" pitchFamily="2" charset="2"/>
                </a:rPr>
                <a:t>2</a:t>
              </a:r>
              <a:r>
                <a:rPr lang="en-US" altLang="zh-CN" sz="2400" dirty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sym typeface="Wingdings" pitchFamily="2" charset="2"/>
                </a:rPr>
                <a:t>.</a:t>
              </a:r>
              <a:r>
                <a:rPr lang="zh-CN" altLang="en-US" sz="2400" dirty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sym typeface="Wingdings" pitchFamily="2" charset="2"/>
                </a:rPr>
                <a:t> </a:t>
              </a:r>
            </a:p>
          </p:txBody>
        </p:sp>
        <p:graphicFrame>
          <p:nvGraphicFramePr>
            <p:cNvPr id="13327" name="Object 6">
              <a:extLst>
                <a:ext uri="{FF2B5EF4-FFF2-40B4-BE49-F238E27FC236}">
                  <a16:creationId xmlns:a16="http://schemas.microsoft.com/office/drawing/2014/main" id="{269A5E59-010D-44DE-A71E-F51C522CEBE4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7602" y="7950"/>
            <a:ext cx="1162" cy="1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42" r:id="rId3" imgW="394556" imgH="394556" progId="Equation.DSMT4">
                    <p:embed/>
                  </p:oleObj>
                </mc:Choice>
                <mc:Fallback>
                  <p:oleObj r:id="rId3" imgW="394556" imgH="394556" progId="Equation.DSMT4">
                    <p:embed/>
                    <p:pic>
                      <p:nvPicPr>
                        <p:cNvPr id="0" name="Object 6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02" y="7950"/>
                          <a:ext cx="1162" cy="11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28" name="Object 8">
              <a:extLst>
                <a:ext uri="{FF2B5EF4-FFF2-40B4-BE49-F238E27FC236}">
                  <a16:creationId xmlns:a16="http://schemas.microsoft.com/office/drawing/2014/main" id="{0A7140F0-521C-4401-BAD1-7E336024608F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10667" y="7518"/>
            <a:ext cx="337" cy="6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43" r:id="rId5" imgW="114898" imgH="217030" progId="Equation.3">
                    <p:embed/>
                  </p:oleObj>
                </mc:Choice>
                <mc:Fallback>
                  <p:oleObj r:id="rId5" imgW="114898" imgH="217030" progId="Equation.3">
                    <p:embed/>
                    <p:pic>
                      <p:nvPicPr>
                        <p:cNvPr id="0" name="Object 8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667" y="7518"/>
                          <a:ext cx="337" cy="6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29" name="Object 9">
              <a:extLst>
                <a:ext uri="{FF2B5EF4-FFF2-40B4-BE49-F238E27FC236}">
                  <a16:creationId xmlns:a16="http://schemas.microsoft.com/office/drawing/2014/main" id="{6BB7F071-AEB7-44C2-8A7D-33CA5E296AA3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8765" y="9298"/>
            <a:ext cx="337" cy="6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44" r:id="rId7" imgW="114898" imgH="217030" progId="Equation.3">
                    <p:embed/>
                  </p:oleObj>
                </mc:Choice>
                <mc:Fallback>
                  <p:oleObj r:id="rId7" imgW="114898" imgH="217030" progId="Equation.3">
                    <p:embed/>
                    <p:pic>
                      <p:nvPicPr>
                        <p:cNvPr id="0" name="Object 9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765" y="9298"/>
                          <a:ext cx="337" cy="6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30" name="Object 2">
              <a:extLst>
                <a:ext uri="{FF2B5EF4-FFF2-40B4-BE49-F238E27FC236}">
                  <a16:creationId xmlns:a16="http://schemas.microsoft.com/office/drawing/2014/main" id="{10C32305-C440-4690-95AB-0E24F5C3BC66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10335" y="8031"/>
            <a:ext cx="1464" cy="11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45" r:id="rId8" imgW="508883" imgH="419829" progId="Equation.DSMT4">
                    <p:embed/>
                  </p:oleObj>
                </mc:Choice>
                <mc:Fallback>
                  <p:oleObj r:id="rId8" imgW="508883" imgH="419829" progId="Equation.DSMT4">
                    <p:embed/>
                    <p:pic>
                      <p:nvPicPr>
                        <p:cNvPr id="0" name="Object 2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335" y="8031"/>
                          <a:ext cx="1464" cy="118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31" name="Object 3">
              <a:extLst>
                <a:ext uri="{FF2B5EF4-FFF2-40B4-BE49-F238E27FC236}">
                  <a16:creationId xmlns:a16="http://schemas.microsoft.com/office/drawing/2014/main" id="{CE7DD57E-A107-4050-B301-C630AADA432E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9102" y="7992"/>
            <a:ext cx="895" cy="8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46" r:id="rId10" imgW="127721" imgH="127721" progId="Equation.DSMT4">
                    <p:embed/>
                  </p:oleObj>
                </mc:Choice>
                <mc:Fallback>
                  <p:oleObj r:id="rId10" imgW="127721" imgH="127721" progId="Equation.DSMT4">
                    <p:embed/>
                    <p:pic>
                      <p:nvPicPr>
                        <p:cNvPr id="0" name="Object 3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02" y="7992"/>
                          <a:ext cx="895" cy="8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32" name="Rectangle 14">
              <a:extLst>
                <a:ext uri="{FF2B5EF4-FFF2-40B4-BE49-F238E27FC236}">
                  <a16:creationId xmlns:a16="http://schemas.microsoft.com/office/drawing/2014/main" id="{B7E57E48-351D-4FA9-829C-8BC674E1FC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9" y="9216"/>
              <a:ext cx="10381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24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  <a:sym typeface="Wingdings" panose="05000000000000000000" pitchFamily="2" charset="2"/>
                </a:rPr>
                <a:t>∴</a:t>
              </a:r>
              <a:r>
                <a:rPr lang="zh-CN" altLang="en-US" sz="240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“丰收</a:t>
              </a:r>
              <a:r>
                <a:rPr lang="zh-CN" altLang="en-US" sz="240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2</a:t>
              </a:r>
              <a:r>
                <a:rPr lang="zh-CN" altLang="en-US" sz="240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号</a:t>
              </a:r>
              <a:r>
                <a:rPr lang="en-US" altLang="zh-CN" sz="240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”</a:t>
              </a:r>
              <a:r>
                <a:rPr lang="zh-CN" altLang="en-US" sz="240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  <a:sym typeface="Wingdings" panose="05000000000000000000" pitchFamily="2" charset="2"/>
                </a:rPr>
                <a:t>小麦的单位面积产量高</a:t>
              </a:r>
              <a:r>
                <a:rPr lang="en-US" altLang="zh-CN" sz="240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  <a:sym typeface="Wingdings" panose="05000000000000000000" pitchFamily="2" charset="2"/>
                </a:rPr>
                <a:t>.</a:t>
              </a:r>
            </a:p>
          </p:txBody>
        </p:sp>
        <p:graphicFrame>
          <p:nvGraphicFramePr>
            <p:cNvPr id="13333" name="Object 6">
              <a:extLst>
                <a:ext uri="{FF2B5EF4-FFF2-40B4-BE49-F238E27FC236}">
                  <a16:creationId xmlns:a16="http://schemas.microsoft.com/office/drawing/2014/main" id="{4B3BDC80-011A-4936-BAB5-82741C38681D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9548" y="2451"/>
            <a:ext cx="1162" cy="1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47" r:id="rId12" imgW="394556" imgH="394556" progId="Equation.DSMT4">
                    <p:embed/>
                  </p:oleObj>
                </mc:Choice>
                <mc:Fallback>
                  <p:oleObj r:id="rId12" imgW="394556" imgH="394556" progId="Equation.DSMT4">
                    <p:embed/>
                    <p:pic>
                      <p:nvPicPr>
                        <p:cNvPr id="0" name="Object 6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548" y="2451"/>
                          <a:ext cx="1162" cy="11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34" name="Object 2">
              <a:extLst>
                <a:ext uri="{FF2B5EF4-FFF2-40B4-BE49-F238E27FC236}">
                  <a16:creationId xmlns:a16="http://schemas.microsoft.com/office/drawing/2014/main" id="{A28E5947-5F0F-4CC0-BD9F-CEB5BC5ABC66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8198" y="5331"/>
            <a:ext cx="1464" cy="11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48" r:id="rId13" imgW="508883" imgH="419829" progId="Equation.DSMT4">
                    <p:embed/>
                  </p:oleObj>
                </mc:Choice>
                <mc:Fallback>
                  <p:oleObj r:id="rId13" imgW="508883" imgH="419829" progId="Equation.DSMT4">
                    <p:embed/>
                    <p:pic>
                      <p:nvPicPr>
                        <p:cNvPr id="0" name="Object 2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98" y="5331"/>
                          <a:ext cx="1464" cy="118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10" grpId="0"/>
      <p:bldP spid="12" grpId="0"/>
      <p:bldP spid="15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5">
            <a:extLst>
              <a:ext uri="{FF2B5EF4-FFF2-40B4-BE49-F238E27FC236}">
                <a16:creationId xmlns:a16="http://schemas.microsoft.com/office/drawing/2014/main" id="{8666AFEA-2B23-416E-B0AF-EE662005D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1776413"/>
            <a:ext cx="1033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 （2）</a:t>
            </a:r>
          </a:p>
        </p:txBody>
      </p:sp>
      <p:graphicFrame>
        <p:nvGraphicFramePr>
          <p:cNvPr id="21" name="Object 4">
            <a:extLst>
              <a:ext uri="{FF2B5EF4-FFF2-40B4-BE49-F238E27FC236}">
                <a16:creationId xmlns:a16="http://schemas.microsoft.com/office/drawing/2014/main" id="{5C5603A4-53B5-4E01-8C2E-05A62116D7BC}"/>
              </a:ext>
            </a:extLst>
          </p:cNvPr>
          <p:cNvGraphicFramePr>
            <a:graphicFrameLocks/>
          </p:cNvGraphicFramePr>
          <p:nvPr/>
        </p:nvGraphicFramePr>
        <p:xfrm>
          <a:off x="1847850" y="1704975"/>
          <a:ext cx="5457825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r:id="rId3" imgW="2500815" imgH="444307" progId="Equation.DSMT4">
                  <p:embed/>
                </p:oleObj>
              </mc:Choice>
              <mc:Fallback>
                <p:oleObj r:id="rId3" imgW="2500815" imgH="444307" progId="Equation.DSMT4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1704975"/>
                        <a:ext cx="5457825" cy="969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7">
            <a:extLst>
              <a:ext uri="{FF2B5EF4-FFF2-40B4-BE49-F238E27FC236}">
                <a16:creationId xmlns:a16="http://schemas.microsoft.com/office/drawing/2014/main" id="{18DC5B20-88C8-4B8E-843F-E21D7B08F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2928938"/>
            <a:ext cx="7380287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    所以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“丰收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号</a:t>
            </a:r>
            <a:r>
              <a:rPr lang="en-US" altLang="zh-CN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”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小麦的单位面积产量是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“丰收1号</a:t>
            </a:r>
            <a:r>
              <a:rPr lang="en-US" altLang="zh-CN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”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小麦的单位面积产量的       倍</a:t>
            </a:r>
            <a:r>
              <a:rPr lang="en-US" altLang="zh-CN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.</a:t>
            </a:r>
          </a:p>
        </p:txBody>
      </p:sp>
      <p:graphicFrame>
        <p:nvGraphicFramePr>
          <p:cNvPr id="23" name="Object 5">
            <a:extLst>
              <a:ext uri="{FF2B5EF4-FFF2-40B4-BE49-F238E27FC236}">
                <a16:creationId xmlns:a16="http://schemas.microsoft.com/office/drawing/2014/main" id="{D0F9F40B-720F-438A-8638-421FA0D76C78}"/>
              </a:ext>
            </a:extLst>
          </p:cNvPr>
          <p:cNvGraphicFramePr>
            <a:graphicFrameLocks/>
          </p:cNvGraphicFramePr>
          <p:nvPr/>
        </p:nvGraphicFramePr>
        <p:xfrm>
          <a:off x="4716463" y="3505200"/>
          <a:ext cx="649287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r:id="rId5" imgW="330918" imgH="394556" progId="Equation.DSMT4">
                  <p:embed/>
                </p:oleObj>
              </mc:Choice>
              <mc:Fallback>
                <p:oleObj r:id="rId5" imgW="330918" imgH="394556" progId="Equation.DSMT4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3505200"/>
                        <a:ext cx="649287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>
            <a:extLst>
              <a:ext uri="{FF2B5EF4-FFF2-40B4-BE49-F238E27FC236}">
                <a16:creationId xmlns:a16="http://schemas.microsoft.com/office/drawing/2014/main" id="{F4B011EC-72C7-4D00-9B06-4571000B3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622425"/>
            <a:ext cx="8882063" cy="447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</a:rPr>
              <a:t>1.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分式的分子、分母都是几个因式的积的形式，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可先约去分子、分母的公因式，再按照法则进行计算</a:t>
            </a:r>
            <a:r>
              <a:rPr lang="en-US" altLang="zh-CN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</a:rPr>
              <a:t>2.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分子或分母是多项式的按以下方法进行：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①将原分式中含同一字母的各多项式按</a:t>
            </a:r>
            <a:r>
              <a:rPr lang="zh-CN" altLang="en-US" sz="240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降幂</a:t>
            </a:r>
            <a:r>
              <a:rPr lang="en-US" altLang="zh-CN" sz="240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240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或升幂</a:t>
            </a:r>
            <a:r>
              <a:rPr lang="en-US" altLang="zh-CN" sz="240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排列；在乘除过程中遇到整式则视其为分母为</a:t>
            </a:r>
            <a:r>
              <a:rPr lang="en-US" altLang="zh-CN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，分子为这个整式的分式；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②把各分式中分子或分母里的多项式分解因式；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③应用分式乘除法法则进行运算；</a:t>
            </a:r>
            <a:r>
              <a:rPr lang="en-US" altLang="zh-CN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注意</a:t>
            </a:r>
            <a:r>
              <a:rPr lang="en-US" altLang="zh-CN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结果为最简分式或整式．</a:t>
            </a:r>
            <a:r>
              <a:rPr lang="en-US" altLang="zh-CN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</a:p>
        </p:txBody>
      </p:sp>
      <p:sp>
        <p:nvSpPr>
          <p:cNvPr id="15363" name="圆角矩形 31">
            <a:extLst>
              <a:ext uri="{FF2B5EF4-FFF2-40B4-BE49-F238E27FC236}">
                <a16:creationId xmlns:a16="http://schemas.microsoft.com/office/drawing/2014/main" id="{2347DBA7-ECC8-4E11-9ECB-B31D4F445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525" y="620713"/>
            <a:ext cx="1428750" cy="428625"/>
          </a:xfrm>
          <a:prstGeom prst="roundRect">
            <a:avLst>
              <a:gd name="adj" fmla="val 16667"/>
            </a:avLst>
          </a:prstGeom>
          <a:solidFill>
            <a:srgbClr val="FFFFD9"/>
          </a:solidFill>
          <a:ln w="25400">
            <a:solidFill>
              <a:srgbClr val="0099FF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1800" b="1">
                <a:latin typeface="微软雅黑" panose="020B0503020204020204" pitchFamily="34" charset="-122"/>
                <a:ea typeface="微软雅黑" panose="020B0503020204020204" pitchFamily="34" charset="-122"/>
              </a:rPr>
              <a:t>知识要点</a:t>
            </a:r>
          </a:p>
        </p:txBody>
      </p:sp>
      <p:sp>
        <p:nvSpPr>
          <p:cNvPr id="11" name="矩形 112">
            <a:extLst>
              <a:ext uri="{FF2B5EF4-FFF2-40B4-BE49-F238E27FC236}">
                <a16:creationId xmlns:a16="http://schemas.microsoft.com/office/drawing/2014/main" id="{578565DD-CFA0-434C-82A3-2EF73205F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196975"/>
            <a:ext cx="1441450" cy="43180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400" b="1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解题步骤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80">
            <a:extLst>
              <a:ext uri="{FF2B5EF4-FFF2-40B4-BE49-F238E27FC236}">
                <a16:creationId xmlns:a16="http://schemas.microsoft.com/office/drawing/2014/main" id="{E011210B-6221-4879-A357-570953948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738"/>
            <a:ext cx="1217613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2000" b="1" dirty="0">
                <a:solidFill>
                  <a:schemeClr val="accent6">
                    <a:lumMod val="75000"/>
                  </a:schemeClr>
                </a:solidFill>
                <a:ea typeface="方正姚体" pitchFamily="2" charset="-122"/>
              </a:rPr>
              <a:t>当堂练习</a:t>
            </a:r>
            <a:endParaRPr lang="zh-CN" alt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387" name="Text Box 40">
            <a:extLst>
              <a:ext uri="{FF2B5EF4-FFF2-40B4-BE49-F238E27FC236}">
                <a16:creationId xmlns:a16="http://schemas.microsoft.com/office/drawing/2014/main" id="{88828309-2329-48D9-A212-49074E42AE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20713"/>
            <a:ext cx="7137400" cy="170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220000"/>
              </a:lnSpc>
              <a:spcBef>
                <a:spcPct val="0"/>
              </a:spcBef>
              <a:buFontTx/>
              <a:buNone/>
            </a:pP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</a:rPr>
              <a:t>1.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计算            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等于（      ）</a:t>
            </a:r>
          </a:p>
          <a:p>
            <a:pPr eaLnBrk="1" hangingPunct="1">
              <a:lnSpc>
                <a:spcPct val="220000"/>
              </a:lnSpc>
              <a:spcBef>
                <a:spcPct val="0"/>
              </a:spcBef>
              <a:buFontTx/>
              <a:buNone/>
            </a:pP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</a:rPr>
              <a:t>A.                  B.                   C.                       D.</a:t>
            </a:r>
          </a:p>
        </p:txBody>
      </p:sp>
      <p:graphicFrame>
        <p:nvGraphicFramePr>
          <p:cNvPr id="16388" name="Object 30">
            <a:extLst>
              <a:ext uri="{FF2B5EF4-FFF2-40B4-BE49-F238E27FC236}">
                <a16:creationId xmlns:a16="http://schemas.microsoft.com/office/drawing/2014/main" id="{B0D8C8B5-5A6F-4A94-8A07-C2351B6D87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54125" y="585788"/>
          <a:ext cx="1579563" cy="1030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5" r:id="rId3" imgW="762360" imgH="419370" progId="Equation.DSMT4">
                  <p:embed/>
                </p:oleObj>
              </mc:Choice>
              <mc:Fallback>
                <p:oleObj r:id="rId3" imgW="762360" imgH="41937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4125" y="585788"/>
                        <a:ext cx="1579563" cy="1030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29">
            <a:extLst>
              <a:ext uri="{FF2B5EF4-FFF2-40B4-BE49-F238E27FC236}">
                <a16:creationId xmlns:a16="http://schemas.microsoft.com/office/drawing/2014/main" id="{A5B11BED-33F4-4DD1-8596-946814BEC3C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46313" y="1541463"/>
          <a:ext cx="1174750" cy="1065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6" r:id="rId5" imgW="292421" imgH="419701" progId="Equation.3">
                  <p:embed/>
                </p:oleObj>
              </mc:Choice>
              <mc:Fallback>
                <p:oleObj r:id="rId5" imgW="292421" imgH="419701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6313" y="1541463"/>
                        <a:ext cx="1174750" cy="1065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28">
            <a:extLst>
              <a:ext uri="{FF2B5EF4-FFF2-40B4-BE49-F238E27FC236}">
                <a16:creationId xmlns:a16="http://schemas.microsoft.com/office/drawing/2014/main" id="{57142A3C-2094-4C07-9DFB-332A899389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600" y="1447800"/>
          <a:ext cx="99536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7" r:id="rId7" imgW="368861" imgH="394101" progId="Equation.3">
                  <p:embed/>
                </p:oleObj>
              </mc:Choice>
              <mc:Fallback>
                <p:oleObj r:id="rId7" imgW="368861" imgH="394101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447800"/>
                        <a:ext cx="995363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Object 27">
            <a:extLst>
              <a:ext uri="{FF2B5EF4-FFF2-40B4-BE49-F238E27FC236}">
                <a16:creationId xmlns:a16="http://schemas.microsoft.com/office/drawing/2014/main" id="{31636828-CE09-410E-A9D3-ED124CD4A40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40200" y="1447800"/>
          <a:ext cx="1235075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8" r:id="rId9" imgW="394101" imgH="419701" progId="Equation.3">
                  <p:embed/>
                </p:oleObj>
              </mc:Choice>
              <mc:Fallback>
                <p:oleObj r:id="rId9" imgW="394101" imgH="419701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1447800"/>
                        <a:ext cx="1235075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2" name="Object 26">
            <a:extLst>
              <a:ext uri="{FF2B5EF4-FFF2-40B4-BE49-F238E27FC236}">
                <a16:creationId xmlns:a16="http://schemas.microsoft.com/office/drawing/2014/main" id="{2E10BF60-1EEC-4C2D-A8E7-2818A2B8889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11863" y="1428750"/>
          <a:ext cx="1560512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9" r:id="rId11" imgW="584610" imgH="419536" progId="Equation.3">
                  <p:embed/>
                </p:oleObj>
              </mc:Choice>
              <mc:Fallback>
                <p:oleObj r:id="rId11" imgW="584610" imgH="419536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1863" y="1428750"/>
                        <a:ext cx="1560512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17">
            <a:extLst>
              <a:ext uri="{FF2B5EF4-FFF2-40B4-BE49-F238E27FC236}">
                <a16:creationId xmlns:a16="http://schemas.microsoft.com/office/drawing/2014/main" id="{BF4F6E31-1E51-420C-B3D9-BF0734705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908050"/>
            <a:ext cx="1298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6394" name="Text Box 21">
            <a:extLst>
              <a:ext uri="{FF2B5EF4-FFF2-40B4-BE49-F238E27FC236}">
                <a16:creationId xmlns:a16="http://schemas.microsoft.com/office/drawing/2014/main" id="{6F6A80B6-15E0-4899-BC23-C4133DED0B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660650"/>
            <a:ext cx="821848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</a:rPr>
              <a:t>2.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化简           的结果是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（    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Text Box 11">
            <a:extLst>
              <a:ext uri="{FF2B5EF4-FFF2-40B4-BE49-F238E27FC236}">
                <a16:creationId xmlns:a16="http://schemas.microsoft.com/office/drawing/2014/main" id="{FC28593A-EF4B-470B-9BE8-C19122B6F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2606675"/>
            <a:ext cx="6175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</a:p>
        </p:txBody>
      </p:sp>
      <p:graphicFrame>
        <p:nvGraphicFramePr>
          <p:cNvPr id="16396" name="对象 2">
            <a:hlinkClick r:id="" action="ppaction://ole?verb=1"/>
            <a:extLst>
              <a:ext uri="{FF2B5EF4-FFF2-40B4-BE49-F238E27FC236}">
                <a16:creationId xmlns:a16="http://schemas.microsoft.com/office/drawing/2014/main" id="{9D538622-6D5D-4F70-BD83-C2DDB8CA8E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600" y="3481388"/>
          <a:ext cx="5246688" cy="99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0" r:id="rId13" imgW="2083420" imgH="393635" progId="Equation.KSEE3">
                  <p:embed/>
                </p:oleObj>
              </mc:Choice>
              <mc:Fallback>
                <p:oleObj r:id="rId13" imgW="2083420" imgH="393635" progId="Equation.KSEE3">
                  <p:embed/>
                  <p:pic>
                    <p:nvPicPr>
                      <p:cNvPr id="0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481388"/>
                        <a:ext cx="5246688" cy="992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7" name="对象 3">
            <a:hlinkClick r:id="" action="ppaction://ole?verb=1"/>
            <a:extLst>
              <a:ext uri="{FF2B5EF4-FFF2-40B4-BE49-F238E27FC236}">
                <a16:creationId xmlns:a16="http://schemas.microsoft.com/office/drawing/2014/main" id="{46177CE4-1F32-4BA4-A1FF-5D05AAB56FB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54125" y="2660650"/>
          <a:ext cx="1562100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1" r:id="rId15" imgW="749750" imgH="393790" progId="Equation.KSEE3">
                  <p:embed/>
                </p:oleObj>
              </mc:Choice>
              <mc:Fallback>
                <p:oleObj r:id="rId15" imgW="749750" imgH="393790" progId="Equation.KSEE3">
                  <p:embed/>
                  <p:pic>
                    <p:nvPicPr>
                      <p:cNvPr id="0" name="对象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4125" y="2660650"/>
                        <a:ext cx="1562100" cy="820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59">
            <a:extLst>
              <a:ext uri="{FF2B5EF4-FFF2-40B4-BE49-F238E27FC236}">
                <a16:creationId xmlns:a16="http://schemas.microsoft.com/office/drawing/2014/main" id="{A97FDCBB-771C-48D0-A6A7-CFCCF71B23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" y="1246188"/>
            <a:ext cx="8450263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80000"/>
              </a:lnSpc>
              <a:spcBef>
                <a:spcPct val="0"/>
              </a:spcBef>
              <a:buFontTx/>
              <a:buNone/>
            </a:pP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</a:rPr>
              <a:t>3.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一条船往返于水路相距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</a:rPr>
              <a:t>100 km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的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</a:rPr>
              <a:t>A,B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两地之间，已知水流</a:t>
            </a:r>
          </a:p>
          <a:p>
            <a:pPr eaLnBrk="1" hangingPunct="1">
              <a:lnSpc>
                <a:spcPct val="180000"/>
              </a:lnSpc>
              <a:spcBef>
                <a:spcPct val="0"/>
              </a:spcBef>
              <a:buFontTx/>
              <a:buNone/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的速度是每小时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</a:rPr>
              <a:t>2 km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，船在静水中的速度是每小时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</a:rPr>
              <a:t>x km</a:t>
            </a:r>
          </a:p>
          <a:p>
            <a:pPr eaLnBrk="1" hangingPunct="1">
              <a:lnSpc>
                <a:spcPct val="18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</a:rPr>
              <a:t>x&gt;2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</a:rPr>
              <a:t>），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那么船在往返一次过程中，顺流航行的时间与逆流</a:t>
            </a:r>
          </a:p>
          <a:p>
            <a:pPr eaLnBrk="1" hangingPunct="1">
              <a:lnSpc>
                <a:spcPct val="180000"/>
              </a:lnSpc>
              <a:spcBef>
                <a:spcPct val="0"/>
              </a:spcBef>
              <a:buFontTx/>
              <a:buNone/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航行的时间比是</a:t>
            </a: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</a:rPr>
              <a:t>______.</a:t>
            </a:r>
            <a:endParaRPr lang="zh-CN" altLang="en-US" sz="2200" b="1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graphicFrame>
        <p:nvGraphicFramePr>
          <p:cNvPr id="2" name="对象 1">
            <a:hlinkClick r:id="" action="ppaction://ole?verb=1"/>
            <a:extLst>
              <a:ext uri="{FF2B5EF4-FFF2-40B4-BE49-F238E27FC236}">
                <a16:creationId xmlns:a16="http://schemas.microsoft.com/office/drawing/2014/main" id="{C7959745-A0D4-483A-8F42-13E8566E26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28900" y="3181350"/>
          <a:ext cx="582613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r:id="rId3" imgW="355880" imgH="394101" progId="Equation.KSEE3">
                  <p:embed/>
                </p:oleObj>
              </mc:Choice>
              <mc:Fallback>
                <p:oleObj r:id="rId3" imgW="355880" imgH="394101" progId="Equation.KSEE3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8900" y="3181350"/>
                        <a:ext cx="582613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38913">
            <a:extLst>
              <a:ext uri="{FF2B5EF4-FFF2-40B4-BE49-F238E27FC236}">
                <a16:creationId xmlns:a16="http://schemas.microsoft.com/office/drawing/2014/main" id="{D4645590-1188-4684-B2AC-97AF4A7484C7}"/>
              </a:ext>
            </a:extLst>
          </p:cNvPr>
          <p:cNvSpPr txBox="1"/>
          <p:nvPr/>
        </p:nvSpPr>
        <p:spPr>
          <a:xfrm>
            <a:off x="-36513" y="620713"/>
            <a:ext cx="8137526" cy="461962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000000"/>
              </a:buClr>
              <a:buFont typeface="Arial" panose="020B0604020202020204" pitchFamily="34" charset="0"/>
              <a:buNone/>
              <a:defRPr/>
            </a:pPr>
            <a:r>
              <a:rPr lang="zh-CN" altLang="en-US" sz="2400" b="1" noProof="1">
                <a:effectLst>
                  <a:outerShdw blurRad="38100" dist="38100" dir="2700000">
                    <a:srgbClr val="FFFFFF"/>
                  </a:outerShdw>
                </a:effectLst>
                <a:latin typeface="黑体" pitchFamily="2" charset="-122"/>
                <a:ea typeface="黑体" pitchFamily="2" charset="-122"/>
                <a:cs typeface="+mn-ea"/>
              </a:rPr>
              <a:t>  </a:t>
            </a:r>
            <a:r>
              <a:rPr lang="en-US" altLang="zh-CN" sz="2400" b="1" noProof="1">
                <a:effectLst>
                  <a:outerShdw blurRad="38100" dist="38100" dir="2700000">
                    <a:srgbClr val="FFFFFF"/>
                  </a:outerShdw>
                </a:effectLst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4.</a:t>
            </a:r>
            <a:r>
              <a:rPr lang="zh-CN" altLang="en-US" sz="2400" noProof="1">
                <a:latin typeface="黑体" pitchFamily="2" charset="-122"/>
                <a:ea typeface="黑体" pitchFamily="2" charset="-122"/>
                <a:cs typeface="+mn-ea"/>
              </a:rPr>
              <a:t>下列计算对吗？若不对，要怎样改正？</a:t>
            </a:r>
            <a:endParaRPr lang="zh-CN" altLang="en-US" sz="2400" noProof="1">
              <a:latin typeface="黑体" pitchFamily="2" charset="-122"/>
              <a:ea typeface="黑体" pitchFamily="2" charset="-122"/>
            </a:endParaRPr>
          </a:p>
        </p:txBody>
      </p:sp>
      <p:graphicFrame>
        <p:nvGraphicFramePr>
          <p:cNvPr id="4" name="对象 38914">
            <a:extLst>
              <a:ext uri="{FF2B5EF4-FFF2-40B4-BE49-F238E27FC236}">
                <a16:creationId xmlns:a16="http://schemas.microsoft.com/office/drawing/2014/main" id="{01D9E28F-A0D0-4D75-BE27-071142CE565D}"/>
              </a:ext>
            </a:extLst>
          </p:cNvPr>
          <p:cNvGraphicFramePr>
            <a:graphicFrameLocks/>
          </p:cNvGraphicFramePr>
          <p:nvPr/>
        </p:nvGraphicFramePr>
        <p:xfrm>
          <a:off x="395288" y="3140075"/>
          <a:ext cx="3548062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3" r:id="rId3" imgW="1093624" imgH="394213" progId="Equation.DSMT4">
                  <p:embed/>
                </p:oleObj>
              </mc:Choice>
              <mc:Fallback>
                <p:oleObj r:id="rId3" imgW="1093624" imgH="394213" progId="Equation.DSMT4">
                  <p:embed/>
                  <p:pic>
                    <p:nvPicPr>
                      <p:cNvPr id="0" name="对象 3891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140075"/>
                        <a:ext cx="3548062" cy="127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38915">
            <a:extLst>
              <a:ext uri="{FF2B5EF4-FFF2-40B4-BE49-F238E27FC236}">
                <a16:creationId xmlns:a16="http://schemas.microsoft.com/office/drawing/2014/main" id="{43C69765-68A3-421A-A2DC-58C0A73D58E1}"/>
              </a:ext>
            </a:extLst>
          </p:cNvPr>
          <p:cNvGraphicFramePr>
            <a:graphicFrameLocks/>
          </p:cNvGraphicFramePr>
          <p:nvPr/>
        </p:nvGraphicFramePr>
        <p:xfrm>
          <a:off x="4643438" y="3140075"/>
          <a:ext cx="3248025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4" r:id="rId5" imgW="1093624" imgH="394213" progId="Equation.DSMT4">
                  <p:embed/>
                </p:oleObj>
              </mc:Choice>
              <mc:Fallback>
                <p:oleObj r:id="rId5" imgW="1093624" imgH="394213" progId="Equation.DSMT4">
                  <p:embed/>
                  <p:pic>
                    <p:nvPicPr>
                      <p:cNvPr id="0" name="对象 38915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3140075"/>
                        <a:ext cx="3248025" cy="117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38916">
            <a:extLst>
              <a:ext uri="{FF2B5EF4-FFF2-40B4-BE49-F238E27FC236}">
                <a16:creationId xmlns:a16="http://schemas.microsoft.com/office/drawing/2014/main" id="{4AF40D9D-F7EA-4156-8E40-9D65F047D095}"/>
              </a:ext>
            </a:extLst>
          </p:cNvPr>
          <p:cNvGraphicFramePr>
            <a:graphicFrameLocks/>
          </p:cNvGraphicFramePr>
          <p:nvPr/>
        </p:nvGraphicFramePr>
        <p:xfrm>
          <a:off x="395288" y="1268413"/>
          <a:ext cx="2590800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5" r:id="rId7" imgW="801143" imgH="394213" progId="Equation.DSMT4">
                  <p:embed/>
                </p:oleObj>
              </mc:Choice>
              <mc:Fallback>
                <p:oleObj r:id="rId7" imgW="801143" imgH="394213" progId="Equation.DSMT4">
                  <p:embed/>
                  <p:pic>
                    <p:nvPicPr>
                      <p:cNvPr id="0" name="对象 38916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268413"/>
                        <a:ext cx="2590800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38917">
            <a:extLst>
              <a:ext uri="{FF2B5EF4-FFF2-40B4-BE49-F238E27FC236}">
                <a16:creationId xmlns:a16="http://schemas.microsoft.com/office/drawing/2014/main" id="{B35EE487-F1B5-4667-9915-4D41BBFA4CC9}"/>
              </a:ext>
            </a:extLst>
          </p:cNvPr>
          <p:cNvGraphicFramePr>
            <a:graphicFrameLocks/>
          </p:cNvGraphicFramePr>
          <p:nvPr/>
        </p:nvGraphicFramePr>
        <p:xfrm>
          <a:off x="4427538" y="1268413"/>
          <a:ext cx="2820987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6" r:id="rId9" imgW="864726" imgH="394213" progId="Equation.DSMT4">
                  <p:embed/>
                </p:oleObj>
              </mc:Choice>
              <mc:Fallback>
                <p:oleObj r:id="rId9" imgW="864726" imgH="394213" progId="Equation.DSMT4">
                  <p:embed/>
                  <p:pic>
                    <p:nvPicPr>
                      <p:cNvPr id="0" name="对象 38917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1268413"/>
                        <a:ext cx="2820987" cy="1285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文本框 38918">
            <a:extLst>
              <a:ext uri="{FF2B5EF4-FFF2-40B4-BE49-F238E27FC236}">
                <a16:creationId xmlns:a16="http://schemas.microsoft.com/office/drawing/2014/main" id="{8F660E93-2396-4436-94E3-26549C4C2545}"/>
              </a:ext>
            </a:extLst>
          </p:cNvPr>
          <p:cNvSpPr txBox="1"/>
          <p:nvPr/>
        </p:nvSpPr>
        <p:spPr>
          <a:xfrm>
            <a:off x="3130550" y="1555750"/>
            <a:ext cx="576263" cy="461963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2400" noProof="1">
                <a:solidFill>
                  <a:srgbClr val="FF0000"/>
                </a:solidFill>
                <a:latin typeface="Arial" charset="0"/>
                <a:ea typeface="黑体" pitchFamily="2" charset="-122"/>
                <a:cs typeface="+mn-ea"/>
              </a:rPr>
              <a:t>对</a:t>
            </a:r>
            <a:endParaRPr lang="zh-CN" altLang="en-US" sz="2400" noProof="1">
              <a:solidFill>
                <a:srgbClr val="FF0000"/>
              </a:solidFill>
              <a:latin typeface="Arial" charset="0"/>
              <a:ea typeface="黑体" pitchFamily="2" charset="-122"/>
            </a:endParaRPr>
          </a:p>
        </p:txBody>
      </p:sp>
      <p:graphicFrame>
        <p:nvGraphicFramePr>
          <p:cNvPr id="9" name="对象 38919">
            <a:extLst>
              <a:ext uri="{FF2B5EF4-FFF2-40B4-BE49-F238E27FC236}">
                <a16:creationId xmlns:a16="http://schemas.microsoft.com/office/drawing/2014/main" id="{062069FC-BFFD-4725-A4A4-99211CAB341B}"/>
              </a:ext>
            </a:extLst>
          </p:cNvPr>
          <p:cNvGraphicFramePr>
            <a:graphicFrameLocks/>
          </p:cNvGraphicFramePr>
          <p:nvPr/>
        </p:nvGraphicFramePr>
        <p:xfrm>
          <a:off x="7537450" y="1249363"/>
          <a:ext cx="709613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7" r:id="rId11" imgW="216065" imgH="394256" progId="Equation.DSMT4">
                  <p:embed/>
                </p:oleObj>
              </mc:Choice>
              <mc:Fallback>
                <p:oleObj r:id="rId11" imgW="216065" imgH="394256" progId="Equation.DSMT4">
                  <p:embed/>
                  <p:pic>
                    <p:nvPicPr>
                      <p:cNvPr id="0" name="对象 38919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7450" y="1249363"/>
                        <a:ext cx="709613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38920">
            <a:extLst>
              <a:ext uri="{FF2B5EF4-FFF2-40B4-BE49-F238E27FC236}">
                <a16:creationId xmlns:a16="http://schemas.microsoft.com/office/drawing/2014/main" id="{9C33AC11-1903-4037-8ED7-447F1F0F6F49}"/>
              </a:ext>
            </a:extLst>
          </p:cNvPr>
          <p:cNvGraphicFramePr>
            <a:graphicFrameLocks/>
          </p:cNvGraphicFramePr>
          <p:nvPr/>
        </p:nvGraphicFramePr>
        <p:xfrm>
          <a:off x="2700338" y="4365625"/>
          <a:ext cx="1022350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8" r:id="rId13" imgW="254200" imgH="394101" progId="Equation.DSMT4">
                  <p:embed/>
                </p:oleObj>
              </mc:Choice>
              <mc:Fallback>
                <p:oleObj r:id="rId13" imgW="254200" imgH="394101" progId="Equation.DSMT4">
                  <p:embed/>
                  <p:pic>
                    <p:nvPicPr>
                      <p:cNvPr id="0" name="对象 38920"/>
                      <p:cNvPicPr>
                        <a:picLocks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4365625"/>
                        <a:ext cx="1022350" cy="158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38921">
            <a:extLst>
              <a:ext uri="{FF2B5EF4-FFF2-40B4-BE49-F238E27FC236}">
                <a16:creationId xmlns:a16="http://schemas.microsoft.com/office/drawing/2014/main" id="{5EE353B4-74F7-49D5-8E9C-1864D1CC0875}"/>
              </a:ext>
            </a:extLst>
          </p:cNvPr>
          <p:cNvGraphicFramePr>
            <a:graphicFrameLocks/>
          </p:cNvGraphicFramePr>
          <p:nvPr/>
        </p:nvGraphicFramePr>
        <p:xfrm>
          <a:off x="7011988" y="4437063"/>
          <a:ext cx="1052512" cy="151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9" r:id="rId15" imgW="292421" imgH="419701" progId="Equation.DSMT4">
                  <p:embed/>
                </p:oleObj>
              </mc:Choice>
              <mc:Fallback>
                <p:oleObj r:id="rId15" imgW="292421" imgH="419701" progId="Equation.DSMT4">
                  <p:embed/>
                  <p:pic>
                    <p:nvPicPr>
                      <p:cNvPr id="0" name="对象 38921"/>
                      <p:cNvPicPr>
                        <a:picLocks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1988" y="4437063"/>
                        <a:ext cx="1052512" cy="1512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椭圆 11">
            <a:extLst>
              <a:ext uri="{FF2B5EF4-FFF2-40B4-BE49-F238E27FC236}">
                <a16:creationId xmlns:a16="http://schemas.microsoft.com/office/drawing/2014/main" id="{26FE67EF-0F4F-47E4-AC55-C6B284CC0F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6450" y="3068638"/>
            <a:ext cx="431800" cy="6477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/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id="{85A2E4AC-1427-4A3F-BDCF-E27C1038C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7263" y="3140075"/>
            <a:ext cx="576262" cy="11525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/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ECC6DE1D-C4C1-4CF7-ADDA-A05A50092D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63" y="1555750"/>
            <a:ext cx="431800" cy="6477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37889">
            <a:extLst>
              <a:ext uri="{FF2B5EF4-FFF2-40B4-BE49-F238E27FC236}">
                <a16:creationId xmlns:a16="http://schemas.microsoft.com/office/drawing/2014/main" id="{C185355F-7193-439E-8068-22FD19C25533}"/>
              </a:ext>
            </a:extLst>
          </p:cNvPr>
          <p:cNvSpPr txBox="1"/>
          <p:nvPr/>
        </p:nvSpPr>
        <p:spPr>
          <a:xfrm>
            <a:off x="468313" y="2205038"/>
            <a:ext cx="2519362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000000"/>
              </a:buClr>
              <a:buFont typeface="Arial" panose="020B0604020202020204" pitchFamily="34" charset="0"/>
              <a:buNone/>
              <a:defRPr/>
            </a:pPr>
            <a:r>
              <a:rPr lang="zh-CN" altLang="en-US" sz="2400" noProof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黑体" pitchFamily="2" charset="-122"/>
                <a:cs typeface="+mn-ea"/>
              </a:rPr>
              <a:t>解：</a:t>
            </a:r>
            <a:r>
              <a:rPr lang="zh-CN" altLang="en-US" sz="2400" noProof="1">
                <a:solidFill>
                  <a:srgbClr val="FF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Times New Roman" pitchFamily="18" charset="0"/>
                <a:ea typeface="黑体" pitchFamily="2" charset="-122"/>
                <a:cs typeface="+mn-ea"/>
              </a:rPr>
              <a:t>（</a:t>
            </a:r>
            <a:r>
              <a:rPr lang="en-US" altLang="zh-CN" sz="2400" noProof="1">
                <a:solidFill>
                  <a:srgbClr val="FF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Times New Roman" pitchFamily="18" charset="0"/>
                <a:ea typeface="黑体" pitchFamily="2" charset="-122"/>
                <a:cs typeface="+mn-ea"/>
              </a:rPr>
              <a:t>1</a:t>
            </a:r>
            <a:r>
              <a:rPr lang="zh-CN" altLang="en-US" sz="2400" noProof="1">
                <a:solidFill>
                  <a:srgbClr val="FF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Times New Roman" pitchFamily="18" charset="0"/>
                <a:ea typeface="黑体" pitchFamily="2" charset="-122"/>
                <a:cs typeface="+mn-ea"/>
              </a:rPr>
              <a:t>）原式</a:t>
            </a:r>
            <a:endParaRPr lang="zh-CN" altLang="en-US" sz="2400" noProof="1">
              <a:solidFill>
                <a:srgbClr val="FF0000"/>
              </a:solidFill>
              <a:effectLst>
                <a:outerShdw blurRad="38100" dist="38100" dir="2700000">
                  <a:srgbClr val="FFFFFF"/>
                </a:outerShdw>
              </a:effectLst>
              <a:latin typeface="Times New Roman" pitchFamily="18" charset="0"/>
              <a:ea typeface="黑体" pitchFamily="2" charset="-122"/>
            </a:endParaRPr>
          </a:p>
        </p:txBody>
      </p:sp>
      <p:graphicFrame>
        <p:nvGraphicFramePr>
          <p:cNvPr id="4" name="对象 37890">
            <a:extLst>
              <a:ext uri="{FF2B5EF4-FFF2-40B4-BE49-F238E27FC236}">
                <a16:creationId xmlns:a16="http://schemas.microsoft.com/office/drawing/2014/main" id="{5442337C-5730-4F94-B9F5-017B788FEBD2}"/>
              </a:ext>
            </a:extLst>
          </p:cNvPr>
          <p:cNvGraphicFramePr>
            <a:graphicFrameLocks/>
          </p:cNvGraphicFramePr>
          <p:nvPr/>
        </p:nvGraphicFramePr>
        <p:xfrm>
          <a:off x="2589213" y="1971675"/>
          <a:ext cx="3340100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8" r:id="rId3" imgW="1041530" imgH="393635" progId="Equation.DSMT4">
                  <p:embed/>
                </p:oleObj>
              </mc:Choice>
              <mc:Fallback>
                <p:oleObj r:id="rId3" imgW="1041530" imgH="393635" progId="Equation.DSMT4">
                  <p:embed/>
                  <p:pic>
                    <p:nvPicPr>
                      <p:cNvPr id="0" name="对象 37890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9213" y="1971675"/>
                        <a:ext cx="3340100" cy="969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组合 8">
            <a:extLst>
              <a:ext uri="{FF2B5EF4-FFF2-40B4-BE49-F238E27FC236}">
                <a16:creationId xmlns:a16="http://schemas.microsoft.com/office/drawing/2014/main" id="{EB63DCD8-ACEA-4704-BB63-DA84F64EBDEF}"/>
              </a:ext>
            </a:extLst>
          </p:cNvPr>
          <p:cNvGrpSpPr>
            <a:grpSpLocks/>
          </p:cNvGrpSpPr>
          <p:nvPr/>
        </p:nvGrpSpPr>
        <p:grpSpPr bwMode="auto">
          <a:xfrm>
            <a:off x="250825" y="784225"/>
            <a:ext cx="3698875" cy="1038225"/>
            <a:chOff x="158" y="884"/>
            <a:chExt cx="2330" cy="654"/>
          </a:xfrm>
        </p:grpSpPr>
        <p:graphicFrame>
          <p:nvGraphicFramePr>
            <p:cNvPr id="19468" name="对象 37896">
              <a:extLst>
                <a:ext uri="{FF2B5EF4-FFF2-40B4-BE49-F238E27FC236}">
                  <a16:creationId xmlns:a16="http://schemas.microsoft.com/office/drawing/2014/main" id="{C5F0794F-DCA5-4DCF-A660-4C2DA9D5EC4A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567" y="884"/>
            <a:ext cx="1251" cy="6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79" r:id="rId5" imgW="579061" imgH="381210" progId="Equation.DSMT4">
                    <p:embed/>
                  </p:oleObj>
                </mc:Choice>
                <mc:Fallback>
                  <p:oleObj r:id="rId5" imgW="579061" imgH="381210" progId="Equation.DSMT4">
                    <p:embed/>
                    <p:pic>
                      <p:nvPicPr>
                        <p:cNvPr id="0" name="对象 37896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7" y="884"/>
                          <a:ext cx="1251" cy="6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656E8541-C6A9-4D1C-89DE-A83637F8A1B3}"/>
                </a:ext>
              </a:extLst>
            </p:cNvPr>
            <p:cNvSpPr/>
            <p:nvPr/>
          </p:nvSpPr>
          <p:spPr>
            <a:xfrm>
              <a:off x="158" y="1054"/>
              <a:ext cx="606" cy="288"/>
            </a:xfrm>
            <a:prstGeom prst="rect">
              <a:avLst/>
            </a:prstGeom>
            <a:noFill/>
            <a:ln w="12700">
              <a:noFill/>
              <a:miter/>
            </a:ln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50000"/>
                </a:spcBef>
                <a:buFont typeface="Arial" panose="020B0604020202020204" pitchFamily="34" charset="0"/>
                <a:buNone/>
                <a:defRPr/>
              </a:pPr>
              <a:r>
                <a:rPr lang="zh-CN" altLang="en-US" sz="2400" noProof="1">
                  <a:effectLst>
                    <a:outerShdw blurRad="38100" dist="38100" dir="2700000">
                      <a:srgbClr val="FFFFFF"/>
                    </a:outerShdw>
                  </a:effectLst>
                  <a:latin typeface="Arial" charset="0"/>
                  <a:ea typeface="黑体" pitchFamily="2" charset="-122"/>
                </a:rPr>
                <a:t>（</a:t>
              </a:r>
              <a:r>
                <a:rPr lang="en-US" altLang="zh-CN" sz="2400" noProof="1">
                  <a:effectLst>
                    <a:outerShdw blurRad="38100" dist="38100" dir="2700000">
                      <a:srgbClr val="FFFFFF"/>
                    </a:outerShdw>
                  </a:effectLst>
                  <a:latin typeface="Arial" charset="0"/>
                  <a:ea typeface="黑体" pitchFamily="2" charset="-122"/>
                </a:rPr>
                <a:t>1</a:t>
              </a:r>
              <a:r>
                <a:rPr lang="zh-CN" altLang="en-US" sz="2400" noProof="1">
                  <a:effectLst>
                    <a:outerShdw blurRad="38100" dist="38100" dir="2700000">
                      <a:srgbClr val="FFFFFF"/>
                    </a:outerShdw>
                  </a:effectLst>
                  <a:latin typeface="Arial" charset="0"/>
                  <a:ea typeface="黑体" pitchFamily="2" charset="-122"/>
                </a:rPr>
                <a:t>）</a:t>
              </a: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8E58FBB5-3407-4614-A37D-A58C321B644E}"/>
                </a:ext>
              </a:extLst>
            </p:cNvPr>
            <p:cNvSpPr/>
            <p:nvPr/>
          </p:nvSpPr>
          <p:spPr>
            <a:xfrm>
              <a:off x="1882" y="1007"/>
              <a:ext cx="606" cy="288"/>
            </a:xfrm>
            <a:prstGeom prst="rect">
              <a:avLst/>
            </a:prstGeom>
            <a:noFill/>
            <a:ln w="12700">
              <a:noFill/>
              <a:miter/>
            </a:ln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50000"/>
                </a:spcBef>
                <a:buFont typeface="Arial" panose="020B0604020202020204" pitchFamily="34" charset="0"/>
                <a:buNone/>
                <a:defRPr/>
              </a:pPr>
              <a:r>
                <a:rPr lang="zh-CN" altLang="en-US" sz="2400" noProof="1">
                  <a:effectLst>
                    <a:outerShdw blurRad="38100" dist="38100" dir="2700000">
                      <a:srgbClr val="FFFFFF"/>
                    </a:outerShdw>
                  </a:effectLst>
                  <a:latin typeface="Arial" charset="0"/>
                  <a:ea typeface="黑体" pitchFamily="2" charset="-122"/>
                  <a:cs typeface="+mn-ea"/>
                </a:rPr>
                <a:t>（</a:t>
              </a:r>
              <a:r>
                <a:rPr lang="en-US" altLang="zh-CN" sz="2400" noProof="1">
                  <a:effectLst>
                    <a:outerShdw blurRad="38100" dist="38100" dir="2700000">
                      <a:srgbClr val="FFFFFF"/>
                    </a:outerShdw>
                  </a:effectLst>
                  <a:latin typeface="Arial" charset="0"/>
                  <a:ea typeface="黑体" pitchFamily="2" charset="-122"/>
                  <a:cs typeface="+mn-ea"/>
                </a:rPr>
                <a:t>2</a:t>
              </a:r>
              <a:r>
                <a:rPr lang="zh-CN" altLang="en-US" sz="2400" noProof="1">
                  <a:effectLst>
                    <a:outerShdw blurRad="38100" dist="38100" dir="2700000">
                      <a:srgbClr val="FFFFFF"/>
                    </a:outerShdw>
                  </a:effectLst>
                  <a:latin typeface="Arial" charset="0"/>
                  <a:ea typeface="黑体" pitchFamily="2" charset="-122"/>
                  <a:cs typeface="+mn-ea"/>
                </a:rPr>
                <a:t>）</a:t>
              </a:r>
              <a:endParaRPr lang="zh-CN" altLang="en-US" sz="2400" noProof="1">
                <a:effectLst>
                  <a:outerShdw blurRad="38100" dist="38100" dir="2700000">
                    <a:srgbClr val="FFFFFF"/>
                  </a:outerShdw>
                </a:effectLst>
                <a:latin typeface="Arial" charset="0"/>
                <a:ea typeface="黑体" pitchFamily="2" charset="-122"/>
              </a:endParaRPr>
            </a:p>
          </p:txBody>
        </p:sp>
      </p:grpSp>
      <p:sp>
        <p:nvSpPr>
          <p:cNvPr id="16" name="文本框 37902">
            <a:extLst>
              <a:ext uri="{FF2B5EF4-FFF2-40B4-BE49-F238E27FC236}">
                <a16:creationId xmlns:a16="http://schemas.microsoft.com/office/drawing/2014/main" id="{089C591D-4C94-4145-B65E-4598734F75C8}"/>
              </a:ext>
            </a:extLst>
          </p:cNvPr>
          <p:cNvSpPr txBox="1"/>
          <p:nvPr/>
        </p:nvSpPr>
        <p:spPr>
          <a:xfrm>
            <a:off x="250825" y="404813"/>
            <a:ext cx="2808288" cy="461962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000000"/>
              </a:buClr>
              <a:buFont typeface="Arial" panose="020B0604020202020204" pitchFamily="34" charset="0"/>
              <a:buNone/>
              <a:defRPr/>
            </a:pPr>
            <a:r>
              <a:rPr lang="en-US" altLang="zh-CN" sz="2400" b="1" noProof="1"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5.</a:t>
            </a:r>
            <a:r>
              <a:rPr lang="zh-CN" altLang="en-US" sz="2400" noProof="1">
                <a:effectLst>
                  <a:outerShdw blurRad="38100" dist="38100" dir="2700000">
                    <a:srgbClr val="FFFFFF"/>
                  </a:outerShdw>
                </a:effectLst>
                <a:latin typeface="黑体" pitchFamily="2" charset="-122"/>
                <a:ea typeface="黑体" pitchFamily="2" charset="-122"/>
                <a:cs typeface="+mn-ea"/>
              </a:rPr>
              <a:t>计算：</a:t>
            </a:r>
            <a:endParaRPr lang="zh-CN" altLang="en-US" sz="2400" noProof="1">
              <a:effectLst>
                <a:outerShdw blurRad="38100" dist="38100" dir="2700000">
                  <a:srgbClr val="FFFFFF"/>
                </a:outerShdw>
              </a:effectLst>
              <a:latin typeface="黑体" pitchFamily="2" charset="-122"/>
              <a:ea typeface="黑体" pitchFamily="2" charset="-122"/>
            </a:endParaRPr>
          </a:p>
        </p:txBody>
      </p:sp>
      <p:graphicFrame>
        <p:nvGraphicFramePr>
          <p:cNvPr id="41986" name="对象 41985">
            <a:extLst>
              <a:ext uri="{FF2B5EF4-FFF2-40B4-BE49-F238E27FC236}">
                <a16:creationId xmlns:a16="http://schemas.microsoft.com/office/drawing/2014/main" id="{65507BC7-10EF-4C59-9F78-FCD446DE870F}"/>
              </a:ext>
            </a:extLst>
          </p:cNvPr>
          <p:cNvGraphicFramePr>
            <a:graphicFrameLocks/>
          </p:cNvGraphicFramePr>
          <p:nvPr/>
        </p:nvGraphicFramePr>
        <p:xfrm>
          <a:off x="3630613" y="836613"/>
          <a:ext cx="316865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0" r:id="rId7" imgW="1499501" imgH="419370" progId="Equation.DSMT4">
                  <p:embed/>
                </p:oleObj>
              </mc:Choice>
              <mc:Fallback>
                <p:oleObj r:id="rId7" imgW="1499501" imgH="419370" progId="Equation.DSMT4">
                  <p:embed/>
                  <p:pic>
                    <p:nvPicPr>
                      <p:cNvPr id="0" name="对象 41985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0613" y="836613"/>
                        <a:ext cx="3168650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对象 41986">
            <a:extLst>
              <a:ext uri="{FF2B5EF4-FFF2-40B4-BE49-F238E27FC236}">
                <a16:creationId xmlns:a16="http://schemas.microsoft.com/office/drawing/2014/main" id="{32B543C9-38C1-4941-A15B-03A88C1940FE}"/>
              </a:ext>
            </a:extLst>
          </p:cNvPr>
          <p:cNvGraphicFramePr>
            <a:graphicFrameLocks/>
          </p:cNvGraphicFramePr>
          <p:nvPr/>
        </p:nvGraphicFramePr>
        <p:xfrm>
          <a:off x="2281238" y="3013075"/>
          <a:ext cx="3786187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1" r:id="rId9" imgW="1562778" imgH="419282" progId="Equation.DSMT4">
                  <p:embed/>
                </p:oleObj>
              </mc:Choice>
              <mc:Fallback>
                <p:oleObj r:id="rId9" imgW="1562778" imgH="419282" progId="Equation.DSMT4">
                  <p:embed/>
                  <p:pic>
                    <p:nvPicPr>
                      <p:cNvPr id="0" name="对象 41986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1238" y="3013075"/>
                        <a:ext cx="3786187" cy="1014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对象 41987">
            <a:extLst>
              <a:ext uri="{FF2B5EF4-FFF2-40B4-BE49-F238E27FC236}">
                <a16:creationId xmlns:a16="http://schemas.microsoft.com/office/drawing/2014/main" id="{1818F05E-EAB3-4E4A-B737-F7F00ED5A018}"/>
              </a:ext>
            </a:extLst>
          </p:cNvPr>
          <p:cNvGraphicFramePr>
            <a:graphicFrameLocks/>
          </p:cNvGraphicFramePr>
          <p:nvPr/>
        </p:nvGraphicFramePr>
        <p:xfrm>
          <a:off x="2051050" y="4314825"/>
          <a:ext cx="4465638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2" r:id="rId11" imgW="1842300" imgH="419282" progId="Equation.DSMT4">
                  <p:embed/>
                </p:oleObj>
              </mc:Choice>
              <mc:Fallback>
                <p:oleObj r:id="rId11" imgW="1842300" imgH="419282" progId="Equation.DSMT4">
                  <p:embed/>
                  <p:pic>
                    <p:nvPicPr>
                      <p:cNvPr id="0" name="对象 41987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4314825"/>
                        <a:ext cx="4465638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对象 41988">
            <a:extLst>
              <a:ext uri="{FF2B5EF4-FFF2-40B4-BE49-F238E27FC236}">
                <a16:creationId xmlns:a16="http://schemas.microsoft.com/office/drawing/2014/main" id="{AF5FE09C-756F-4831-8FB1-3649DAFB685C}"/>
              </a:ext>
            </a:extLst>
          </p:cNvPr>
          <p:cNvGraphicFramePr>
            <a:graphicFrameLocks/>
          </p:cNvGraphicFramePr>
          <p:nvPr/>
        </p:nvGraphicFramePr>
        <p:xfrm>
          <a:off x="2193925" y="5538788"/>
          <a:ext cx="230505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3" r:id="rId13" imgW="941025" imgH="419646" progId="Equation.DSMT4">
                  <p:embed/>
                </p:oleObj>
              </mc:Choice>
              <mc:Fallback>
                <p:oleObj r:id="rId13" imgW="941025" imgH="419646" progId="Equation.DSMT4">
                  <p:embed/>
                  <p:pic>
                    <p:nvPicPr>
                      <p:cNvPr id="0" name="对象 41988"/>
                      <p:cNvPicPr>
                        <a:picLocks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3925" y="5538788"/>
                        <a:ext cx="2305050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对象 41989">
            <a:extLst>
              <a:ext uri="{FF2B5EF4-FFF2-40B4-BE49-F238E27FC236}">
                <a16:creationId xmlns:a16="http://schemas.microsoft.com/office/drawing/2014/main" id="{64DD4806-A4B8-45B1-B235-BDDB2A9B4BEC}"/>
              </a:ext>
            </a:extLst>
          </p:cNvPr>
          <p:cNvGraphicFramePr>
            <a:graphicFrameLocks/>
          </p:cNvGraphicFramePr>
          <p:nvPr/>
        </p:nvGraphicFramePr>
        <p:xfrm>
          <a:off x="4660900" y="5445125"/>
          <a:ext cx="2216150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4" r:id="rId15" imgW="876930" imgH="419370" progId="Equation.DSMT4">
                  <p:embed/>
                </p:oleObj>
              </mc:Choice>
              <mc:Fallback>
                <p:oleObj r:id="rId15" imgW="876930" imgH="419370" progId="Equation.DSMT4">
                  <p:embed/>
                  <p:pic>
                    <p:nvPicPr>
                      <p:cNvPr id="0" name="对象 41989"/>
                      <p:cNvPicPr>
                        <a:picLocks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0900" y="5445125"/>
                        <a:ext cx="2216150" cy="985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文本框 41990">
            <a:extLst>
              <a:ext uri="{FF2B5EF4-FFF2-40B4-BE49-F238E27FC236}">
                <a16:creationId xmlns:a16="http://schemas.microsoft.com/office/drawing/2014/main" id="{B6108515-89DF-4635-8BC6-46923B5D5D26}"/>
              </a:ext>
            </a:extLst>
          </p:cNvPr>
          <p:cNvSpPr txBox="1"/>
          <p:nvPr/>
        </p:nvSpPr>
        <p:spPr>
          <a:xfrm>
            <a:off x="820738" y="3284538"/>
            <a:ext cx="2166937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000000"/>
              </a:buClr>
              <a:buFont typeface="Arial" panose="020B0604020202020204" pitchFamily="34" charset="0"/>
              <a:buNone/>
              <a:defRPr/>
            </a:pPr>
            <a:r>
              <a:rPr lang="zh-CN" altLang="en-US" sz="2400" noProof="1">
                <a:solidFill>
                  <a:srgbClr val="FF0000"/>
                </a:solidFill>
                <a:latin typeface="黑体" pitchFamily="2" charset="-122"/>
                <a:ea typeface="黑体" pitchFamily="2" charset="-122"/>
                <a:cs typeface="+mn-ea"/>
              </a:rPr>
              <a:t>（</a:t>
            </a:r>
            <a:r>
              <a:rPr lang="en-US" altLang="zh-CN" sz="2400" noProof="1">
                <a:solidFill>
                  <a:srgbClr val="FF0000"/>
                </a:solidFill>
                <a:latin typeface="黑体" pitchFamily="2" charset="-122"/>
                <a:ea typeface="黑体" pitchFamily="2" charset="-122"/>
                <a:cs typeface="+mn-ea"/>
              </a:rPr>
              <a:t>2</a:t>
            </a:r>
            <a:r>
              <a:rPr lang="zh-CN" altLang="en-US" sz="2400" noProof="1">
                <a:solidFill>
                  <a:srgbClr val="FF0000"/>
                </a:solidFill>
                <a:latin typeface="黑体" pitchFamily="2" charset="-122"/>
                <a:ea typeface="黑体" pitchFamily="2" charset="-122"/>
                <a:cs typeface="+mn-ea"/>
              </a:rPr>
              <a:t>）</a:t>
            </a:r>
            <a:r>
              <a:rPr lang="zh-CN" altLang="en-US" sz="2400" noProof="1">
                <a:solidFill>
                  <a:srgbClr val="FF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黑体" pitchFamily="2" charset="-122"/>
                <a:ea typeface="黑体" pitchFamily="2" charset="-122"/>
                <a:cs typeface="+mn-ea"/>
              </a:rPr>
              <a:t>原式</a:t>
            </a:r>
            <a:endParaRPr lang="zh-CN" altLang="en-US" sz="2400" noProof="1">
              <a:solidFill>
                <a:srgbClr val="FF0000"/>
              </a:solidFill>
              <a:effectLst>
                <a:outerShdw blurRad="38100" dist="38100" dir="2700000">
                  <a:srgbClr val="FFFFFF"/>
                </a:outerShdw>
              </a:effectLst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/>
      <p:bldP spid="2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80">
            <a:extLst>
              <a:ext uri="{FF2B5EF4-FFF2-40B4-BE49-F238E27FC236}">
                <a16:creationId xmlns:a16="http://schemas.microsoft.com/office/drawing/2014/main" id="{DB53B81F-F711-4B98-92AC-66F89EE0D2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738"/>
            <a:ext cx="1217613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2000" b="1" dirty="0">
                <a:solidFill>
                  <a:schemeClr val="accent6">
                    <a:lumMod val="75000"/>
                  </a:schemeClr>
                </a:solidFill>
                <a:ea typeface="方正姚体" pitchFamily="2" charset="-122"/>
              </a:rPr>
              <a:t>课堂小结</a:t>
            </a:r>
            <a:endParaRPr lang="zh-CN" alt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C2F42B-5011-43CD-B11F-454C6D0369B3}"/>
              </a:ext>
            </a:extLst>
          </p:cNvPr>
          <p:cNvSpPr txBox="1"/>
          <p:nvPr/>
        </p:nvSpPr>
        <p:spPr>
          <a:xfrm>
            <a:off x="144463" y="2565400"/>
            <a:ext cx="1547812" cy="830263"/>
          </a:xfrm>
          <a:prstGeom prst="rect">
            <a:avLst/>
          </a:prstGeom>
          <a:noFill/>
          <a:ln w="25400">
            <a:solidFill>
              <a:schemeClr val="bg1">
                <a:lumMod val="50000"/>
                <a:alpha val="54000"/>
              </a:schemeClr>
            </a:solidFill>
          </a:ln>
        </p:spPr>
        <p:txBody>
          <a:bodyPr>
            <a:spAutoFit/>
          </a:bodyPr>
          <a:lstStyle/>
          <a:p>
            <a:pPr algn="dist" eaLnBrk="1" hangingPunct="1">
              <a:buFont typeface="Arial" charset="0"/>
              <a:buNone/>
              <a:defRPr/>
            </a:pP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分式乘除运算</a:t>
            </a:r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30D1F515-4CC2-48BF-A896-A6C628F9E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933450"/>
            <a:ext cx="1873250" cy="646113"/>
          </a:xfrm>
          <a:prstGeom prst="rect">
            <a:avLst/>
          </a:prstGeom>
          <a:noFill/>
          <a:ln w="25400" cap="sq" algn="ctr">
            <a:solidFill>
              <a:schemeClr val="tx1">
                <a:lumMod val="65000"/>
                <a:lumOff val="35000"/>
              </a:schemeClr>
            </a:solidFill>
            <a:miter lim="800000"/>
          </a:ln>
          <a:effectLst/>
        </p:spPr>
        <p:txBody>
          <a:bodyPr>
            <a:spAutoFit/>
          </a:bodyPr>
          <a:lstStyle/>
          <a:p>
            <a:pPr algn="dist" ea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kumimoji="1" lang="zh-CN" altLang="en-US" sz="2400" dirty="0">
                <a:latin typeface="黑体" pitchFamily="49" charset="-122"/>
                <a:ea typeface="黑体" pitchFamily="49" charset="-122"/>
                <a:cs typeface="Times New Roman" pitchFamily="18" charset="0"/>
              </a:rPr>
              <a:t>乘除法运算</a:t>
            </a:r>
            <a:endParaRPr kumimoji="1" lang="en-US" altLang="zh-CN" sz="2400" dirty="0">
              <a:latin typeface="黑体" pitchFamily="49" charset="-122"/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55" name="左大括号 54">
            <a:extLst>
              <a:ext uri="{FF2B5EF4-FFF2-40B4-BE49-F238E27FC236}">
                <a16:creationId xmlns:a16="http://schemas.microsoft.com/office/drawing/2014/main" id="{9C20AE95-9EAD-4840-9B61-F4457AC2C0DF}"/>
              </a:ext>
            </a:extLst>
          </p:cNvPr>
          <p:cNvSpPr>
            <a:spLocks/>
          </p:cNvSpPr>
          <p:nvPr/>
        </p:nvSpPr>
        <p:spPr bwMode="auto">
          <a:xfrm>
            <a:off x="1690688" y="1341438"/>
            <a:ext cx="288925" cy="3402012"/>
          </a:xfrm>
          <a:prstGeom prst="leftBrace">
            <a:avLst>
              <a:gd name="adj1" fmla="val 8068"/>
              <a:gd name="adj2" fmla="val 50000"/>
            </a:avLst>
          </a:prstGeom>
          <a:noFill/>
          <a:ln w="25400">
            <a:solidFill>
              <a:schemeClr val="tx1">
                <a:alpha val="61176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/>
          </a:p>
        </p:txBody>
      </p:sp>
      <p:sp>
        <p:nvSpPr>
          <p:cNvPr id="24" name="右箭头 23">
            <a:extLst>
              <a:ext uri="{FF2B5EF4-FFF2-40B4-BE49-F238E27FC236}">
                <a16:creationId xmlns:a16="http://schemas.microsoft.com/office/drawing/2014/main" id="{55D59723-58CC-482A-AED8-B3675209892D}"/>
              </a:ext>
            </a:extLst>
          </p:cNvPr>
          <p:cNvSpPr/>
          <p:nvPr/>
        </p:nvSpPr>
        <p:spPr bwMode="auto">
          <a:xfrm>
            <a:off x="3997325" y="1149350"/>
            <a:ext cx="287338" cy="288925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endParaRPr lang="zh-CN" altLang="en-US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0E49A6E1-F4C9-4CF9-8184-77B5BB923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4438650"/>
            <a:ext cx="1225550" cy="558800"/>
          </a:xfrm>
          <a:prstGeom prst="rect">
            <a:avLst/>
          </a:prstGeom>
          <a:noFill/>
          <a:ln w="25400" cap="sq" algn="ctr">
            <a:solidFill>
              <a:schemeClr val="tx1">
                <a:lumMod val="65000"/>
                <a:lumOff val="35000"/>
              </a:schemeClr>
            </a:solidFill>
            <a:miter lim="800000"/>
          </a:ln>
          <a:effectLst/>
        </p:spPr>
        <p:txBody>
          <a:bodyPr>
            <a:spAutoFit/>
          </a:bodyPr>
          <a:lstStyle/>
          <a:p>
            <a:pPr algn="dist" ea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kumimoji="1" lang="zh-CN" altLang="en-US" sz="2400" dirty="0">
                <a:latin typeface="黑体" pitchFamily="49" charset="-122"/>
                <a:ea typeface="黑体" pitchFamily="49" charset="-122"/>
                <a:cs typeface="Times New Roman" pitchFamily="18" charset="0"/>
              </a:rPr>
              <a:t>注意</a:t>
            </a:r>
            <a:endParaRPr kumimoji="1" lang="en-US" altLang="zh-CN" sz="2400" dirty="0">
              <a:latin typeface="黑体" pitchFamily="49" charset="-122"/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25" name="Text Box 11">
            <a:extLst>
              <a:ext uri="{FF2B5EF4-FFF2-40B4-BE49-F238E27FC236}">
                <a16:creationId xmlns:a16="http://schemas.microsoft.com/office/drawing/2014/main" id="{E8E178E4-9E98-4528-A7CB-3D25B7585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038" y="3248025"/>
            <a:ext cx="4897437" cy="822325"/>
          </a:xfrm>
          <a:prstGeom prst="rect">
            <a:avLst/>
          </a:prstGeom>
          <a:noFill/>
          <a:ln w="25400">
            <a:solidFill>
              <a:schemeClr val="tx1">
                <a:alpha val="76077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</a:rPr>
              <a:t>(1)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分子分母是单项式的，先按法则进行，再约分化成最简分式或整式</a:t>
            </a:r>
            <a:endParaRPr lang="zh-CN" altLang="en-US" sz="24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左大括号 30">
            <a:extLst>
              <a:ext uri="{FF2B5EF4-FFF2-40B4-BE49-F238E27FC236}">
                <a16:creationId xmlns:a16="http://schemas.microsoft.com/office/drawing/2014/main" id="{25113936-2272-408C-ABF7-FCC08C87B6F1}"/>
              </a:ext>
            </a:extLst>
          </p:cNvPr>
          <p:cNvSpPr>
            <a:spLocks/>
          </p:cNvSpPr>
          <p:nvPr/>
        </p:nvSpPr>
        <p:spPr bwMode="auto">
          <a:xfrm>
            <a:off x="3203575" y="3575050"/>
            <a:ext cx="144463" cy="2374900"/>
          </a:xfrm>
          <a:prstGeom prst="leftBrace">
            <a:avLst>
              <a:gd name="adj1" fmla="val 7991"/>
              <a:gd name="adj2" fmla="val 50000"/>
            </a:avLst>
          </a:prstGeom>
          <a:noFill/>
          <a:ln w="25400">
            <a:solidFill>
              <a:schemeClr val="tx1">
                <a:alpha val="61176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/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DEC75D9A-C991-4552-B121-362C94C737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9125" y="717550"/>
            <a:ext cx="3455988" cy="1200150"/>
          </a:xfrm>
          <a:prstGeom prst="rect">
            <a:avLst/>
          </a:prstGeom>
          <a:noFill/>
          <a:ln w="25400">
            <a:solidFill>
              <a:schemeClr val="tx1">
                <a:alpha val="87057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除法先转化成乘法，再按照乘法法则进行运算</a:t>
            </a:r>
            <a:endParaRPr lang="en-US" altLang="zh-CN" sz="240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0" name="Text Box 11">
            <a:extLst>
              <a:ext uri="{FF2B5EF4-FFF2-40B4-BE49-F238E27FC236}">
                <a16:creationId xmlns:a16="http://schemas.microsoft.com/office/drawing/2014/main" id="{2220F75B-010F-45D5-89D3-6407FA96B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4365625"/>
            <a:ext cx="4897438" cy="822325"/>
          </a:xfrm>
          <a:prstGeom prst="rect">
            <a:avLst/>
          </a:prstGeom>
          <a:noFill/>
          <a:ln w="25400">
            <a:solidFill>
              <a:schemeClr val="tx1">
                <a:alpha val="76077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</a:rPr>
              <a:t>(2)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分子分母是多项式的，通常要先分解因式再按法则进行</a:t>
            </a:r>
            <a:endParaRPr lang="zh-CN" altLang="en-US" sz="24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Text Box 11">
            <a:extLst>
              <a:ext uri="{FF2B5EF4-FFF2-40B4-BE49-F238E27FC236}">
                <a16:creationId xmlns:a16="http://schemas.microsoft.com/office/drawing/2014/main" id="{E07B843E-7AD3-435F-B50F-179874D3E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5662613"/>
            <a:ext cx="4897438" cy="457200"/>
          </a:xfrm>
          <a:prstGeom prst="rect">
            <a:avLst/>
          </a:prstGeom>
          <a:noFill/>
          <a:ln w="25400">
            <a:solidFill>
              <a:schemeClr val="tx1">
                <a:alpha val="76077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</a:rPr>
              <a:t>(3)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运用法则时要注意符号的变化</a:t>
            </a:r>
            <a:endParaRPr lang="zh-CN" altLang="en-US" sz="24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13" grpId="0" bldLvl="0" animBg="1"/>
      <p:bldP spid="55" grpId="0" bldLvl="0" animBg="1"/>
      <p:bldP spid="24" grpId="0" bldLvl="0" animBg="1"/>
      <p:bldP spid="23" grpId="0" bldLvl="0" animBg="1"/>
      <p:bldP spid="25" grpId="0" bldLvl="0" animBg="1"/>
      <p:bldP spid="31" grpId="0" bldLvl="0" animBg="1"/>
      <p:bldP spid="19" grpId="0" bldLvl="0" animBg="1"/>
      <p:bldP spid="20" grpId="0" bldLvl="0" animBg="1"/>
      <p:bldP spid="21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MH_Other_10">
            <a:extLst>
              <a:ext uri="{FF2B5EF4-FFF2-40B4-BE49-F238E27FC236}">
                <a16:creationId xmlns:a16="http://schemas.microsoft.com/office/drawing/2014/main" id="{B1246FFC-C25B-478F-BBD2-1AD726B365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3588" y="1682750"/>
            <a:ext cx="88900" cy="88900"/>
          </a:xfrm>
          <a:custGeom>
            <a:avLst/>
            <a:gdLst>
              <a:gd name="T0" fmla="*/ 166697837 w 43"/>
              <a:gd name="T1" fmla="*/ 73479891 h 44"/>
              <a:gd name="T2" fmla="*/ 106857800 w 43"/>
              <a:gd name="T3" fmla="*/ 73479891 h 44"/>
              <a:gd name="T4" fmla="*/ 106857800 w 43"/>
              <a:gd name="T5" fmla="*/ 16329314 h 44"/>
              <a:gd name="T6" fmla="*/ 89760056 w 43"/>
              <a:gd name="T7" fmla="*/ 0 h 44"/>
              <a:gd name="T8" fmla="*/ 76937781 w 43"/>
              <a:gd name="T9" fmla="*/ 16329314 h 44"/>
              <a:gd name="T10" fmla="*/ 76937781 w 43"/>
              <a:gd name="T11" fmla="*/ 73479891 h 44"/>
              <a:gd name="T12" fmla="*/ 12822274 w 43"/>
              <a:gd name="T13" fmla="*/ 73479891 h 44"/>
              <a:gd name="T14" fmla="*/ 0 w 43"/>
              <a:gd name="T15" fmla="*/ 89809205 h 44"/>
              <a:gd name="T16" fmla="*/ 12822274 w 43"/>
              <a:gd name="T17" fmla="*/ 106138518 h 44"/>
              <a:gd name="T18" fmla="*/ 76937781 w 43"/>
              <a:gd name="T19" fmla="*/ 106138518 h 44"/>
              <a:gd name="T20" fmla="*/ 76937781 w 43"/>
              <a:gd name="T21" fmla="*/ 163289095 h 44"/>
              <a:gd name="T22" fmla="*/ 89760056 w 43"/>
              <a:gd name="T23" fmla="*/ 179618409 h 44"/>
              <a:gd name="T24" fmla="*/ 106857800 w 43"/>
              <a:gd name="T25" fmla="*/ 163289095 h 44"/>
              <a:gd name="T26" fmla="*/ 106857800 w 43"/>
              <a:gd name="T27" fmla="*/ 106138518 h 44"/>
              <a:gd name="T28" fmla="*/ 166697837 w 43"/>
              <a:gd name="T29" fmla="*/ 106138518 h 44"/>
              <a:gd name="T30" fmla="*/ 183795581 w 43"/>
              <a:gd name="T31" fmla="*/ 89809205 h 44"/>
              <a:gd name="T32" fmla="*/ 166697837 w 43"/>
              <a:gd name="T33" fmla="*/ 73479891 h 4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3" h="44">
                <a:moveTo>
                  <a:pt x="39" y="18"/>
                </a:moveTo>
                <a:cubicBezTo>
                  <a:pt x="25" y="18"/>
                  <a:pt x="25" y="18"/>
                  <a:pt x="25" y="18"/>
                </a:cubicBezTo>
                <a:cubicBezTo>
                  <a:pt x="25" y="4"/>
                  <a:pt x="25" y="4"/>
                  <a:pt x="25" y="4"/>
                </a:cubicBezTo>
                <a:cubicBezTo>
                  <a:pt x="25" y="2"/>
                  <a:pt x="23" y="0"/>
                  <a:pt x="21" y="0"/>
                </a:cubicBezTo>
                <a:cubicBezTo>
                  <a:pt x="19" y="0"/>
                  <a:pt x="18" y="2"/>
                  <a:pt x="18" y="4"/>
                </a:cubicBezTo>
                <a:cubicBezTo>
                  <a:pt x="18" y="18"/>
                  <a:pt x="18" y="18"/>
                  <a:pt x="18" y="18"/>
                </a:cubicBezTo>
                <a:cubicBezTo>
                  <a:pt x="3" y="18"/>
                  <a:pt x="3" y="18"/>
                  <a:pt x="3" y="18"/>
                </a:cubicBezTo>
                <a:cubicBezTo>
                  <a:pt x="1" y="18"/>
                  <a:pt x="0" y="20"/>
                  <a:pt x="0" y="22"/>
                </a:cubicBezTo>
                <a:cubicBezTo>
                  <a:pt x="0" y="24"/>
                  <a:pt x="1" y="26"/>
                  <a:pt x="3" y="26"/>
                </a:cubicBezTo>
                <a:cubicBezTo>
                  <a:pt x="18" y="26"/>
                  <a:pt x="18" y="26"/>
                  <a:pt x="18" y="26"/>
                </a:cubicBezTo>
                <a:cubicBezTo>
                  <a:pt x="18" y="40"/>
                  <a:pt x="18" y="40"/>
                  <a:pt x="18" y="40"/>
                </a:cubicBezTo>
                <a:cubicBezTo>
                  <a:pt x="18" y="42"/>
                  <a:pt x="19" y="44"/>
                  <a:pt x="21" y="44"/>
                </a:cubicBezTo>
                <a:cubicBezTo>
                  <a:pt x="23" y="44"/>
                  <a:pt x="25" y="42"/>
                  <a:pt x="25" y="40"/>
                </a:cubicBezTo>
                <a:cubicBezTo>
                  <a:pt x="25" y="26"/>
                  <a:pt x="25" y="26"/>
                  <a:pt x="25" y="26"/>
                </a:cubicBezTo>
                <a:cubicBezTo>
                  <a:pt x="39" y="26"/>
                  <a:pt x="39" y="26"/>
                  <a:pt x="39" y="26"/>
                </a:cubicBezTo>
                <a:cubicBezTo>
                  <a:pt x="41" y="26"/>
                  <a:pt x="43" y="24"/>
                  <a:pt x="43" y="22"/>
                </a:cubicBezTo>
                <a:cubicBezTo>
                  <a:pt x="43" y="20"/>
                  <a:pt x="41" y="18"/>
                  <a:pt x="39" y="18"/>
                </a:cubicBez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2" name="Group 9">
            <a:extLst>
              <a:ext uri="{FF2B5EF4-FFF2-40B4-BE49-F238E27FC236}">
                <a16:creationId xmlns:a16="http://schemas.microsoft.com/office/drawing/2014/main" id="{4EED975E-5F8C-495C-9BFB-1452E5A8CC69}"/>
              </a:ext>
            </a:extLst>
          </p:cNvPr>
          <p:cNvGrpSpPr>
            <a:grpSpLocks/>
          </p:cNvGrpSpPr>
          <p:nvPr/>
        </p:nvGrpSpPr>
        <p:grpSpPr bwMode="auto">
          <a:xfrm>
            <a:off x="2506663" y="1214438"/>
            <a:ext cx="2708275" cy="633412"/>
            <a:chOff x="348" y="0"/>
            <a:chExt cx="4262" cy="998"/>
          </a:xfrm>
        </p:grpSpPr>
        <p:grpSp>
          <p:nvGrpSpPr>
            <p:cNvPr id="4101" name="Group 10">
              <a:extLst>
                <a:ext uri="{FF2B5EF4-FFF2-40B4-BE49-F238E27FC236}">
                  <a16:creationId xmlns:a16="http://schemas.microsoft.com/office/drawing/2014/main" id="{4496CEFA-71BF-460B-8287-DAF5FE2433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8" y="337"/>
              <a:ext cx="349" cy="340"/>
              <a:chOff x="348" y="329"/>
              <a:chExt cx="349" cy="340"/>
            </a:xfrm>
          </p:grpSpPr>
          <p:sp>
            <p:nvSpPr>
              <p:cNvPr id="4103" name="MH_Other_9">
                <a:extLst>
                  <a:ext uri="{FF2B5EF4-FFF2-40B4-BE49-F238E27FC236}">
                    <a16:creationId xmlns:a16="http://schemas.microsoft.com/office/drawing/2014/main" id="{7EAB63E2-87A6-4B0C-B3D8-FAC605E716C2}"/>
                  </a:ext>
                </a:extLst>
              </p:cNvPr>
              <p:cNvSpPr>
                <a:spLocks noEditPoints="1" noChangeArrowheads="1"/>
              </p:cNvSpPr>
              <p:nvPr/>
            </p:nvSpPr>
            <p:spPr bwMode="auto">
              <a:xfrm>
                <a:off x="348" y="329"/>
                <a:ext cx="349" cy="340"/>
              </a:xfrm>
              <a:custGeom>
                <a:avLst/>
                <a:gdLst>
                  <a:gd name="T0" fmla="*/ 1095 w 108"/>
                  <a:gd name="T1" fmla="*/ 960 h 107"/>
                  <a:gd name="T2" fmla="*/ 795 w 108"/>
                  <a:gd name="T3" fmla="*/ 667 h 107"/>
                  <a:gd name="T4" fmla="*/ 866 w 108"/>
                  <a:gd name="T5" fmla="*/ 423 h 107"/>
                  <a:gd name="T6" fmla="*/ 439 w 108"/>
                  <a:gd name="T7" fmla="*/ 0 h 107"/>
                  <a:gd name="T8" fmla="*/ 0 w 108"/>
                  <a:gd name="T9" fmla="*/ 423 h 107"/>
                  <a:gd name="T10" fmla="*/ 439 w 108"/>
                  <a:gd name="T11" fmla="*/ 839 h 107"/>
                  <a:gd name="T12" fmla="*/ 688 w 108"/>
                  <a:gd name="T13" fmla="*/ 766 h 107"/>
                  <a:gd name="T14" fmla="*/ 992 w 108"/>
                  <a:gd name="T15" fmla="*/ 1061 h 107"/>
                  <a:gd name="T16" fmla="*/ 1044 w 108"/>
                  <a:gd name="T17" fmla="*/ 1080 h 107"/>
                  <a:gd name="T18" fmla="*/ 1095 w 108"/>
                  <a:gd name="T19" fmla="*/ 1061 h 107"/>
                  <a:gd name="T20" fmla="*/ 1095 w 108"/>
                  <a:gd name="T21" fmla="*/ 960 h 107"/>
                  <a:gd name="T22" fmla="*/ 74 w 108"/>
                  <a:gd name="T23" fmla="*/ 423 h 107"/>
                  <a:gd name="T24" fmla="*/ 439 w 108"/>
                  <a:gd name="T25" fmla="*/ 70 h 107"/>
                  <a:gd name="T26" fmla="*/ 795 w 108"/>
                  <a:gd name="T27" fmla="*/ 423 h 107"/>
                  <a:gd name="T28" fmla="*/ 439 w 108"/>
                  <a:gd name="T29" fmla="*/ 766 h 107"/>
                  <a:gd name="T30" fmla="*/ 74 w 108"/>
                  <a:gd name="T31" fmla="*/ 423 h 10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08" h="107">
                    <a:moveTo>
                      <a:pt x="105" y="95"/>
                    </a:moveTo>
                    <a:cubicBezTo>
                      <a:pt x="76" y="66"/>
                      <a:pt x="76" y="66"/>
                      <a:pt x="76" y="66"/>
                    </a:cubicBezTo>
                    <a:cubicBezTo>
                      <a:pt x="81" y="59"/>
                      <a:pt x="83" y="51"/>
                      <a:pt x="83" y="42"/>
                    </a:cubicBezTo>
                    <a:cubicBezTo>
                      <a:pt x="83" y="19"/>
                      <a:pt x="65" y="0"/>
                      <a:pt x="42" y="0"/>
                    </a:cubicBezTo>
                    <a:cubicBezTo>
                      <a:pt x="19" y="0"/>
                      <a:pt x="0" y="19"/>
                      <a:pt x="0" y="42"/>
                    </a:cubicBezTo>
                    <a:cubicBezTo>
                      <a:pt x="0" y="65"/>
                      <a:pt x="19" y="83"/>
                      <a:pt x="42" y="83"/>
                    </a:cubicBezTo>
                    <a:cubicBezTo>
                      <a:pt x="51" y="83"/>
                      <a:pt x="59" y="81"/>
                      <a:pt x="66" y="76"/>
                    </a:cubicBezTo>
                    <a:cubicBezTo>
                      <a:pt x="95" y="105"/>
                      <a:pt x="95" y="105"/>
                      <a:pt x="95" y="105"/>
                    </a:cubicBezTo>
                    <a:cubicBezTo>
                      <a:pt x="96" y="106"/>
                      <a:pt x="98" y="107"/>
                      <a:pt x="100" y="107"/>
                    </a:cubicBezTo>
                    <a:cubicBezTo>
                      <a:pt x="101" y="107"/>
                      <a:pt x="103" y="106"/>
                      <a:pt x="105" y="105"/>
                    </a:cubicBezTo>
                    <a:cubicBezTo>
                      <a:pt x="108" y="102"/>
                      <a:pt x="108" y="97"/>
                      <a:pt x="105" y="95"/>
                    </a:cubicBezTo>
                    <a:moveTo>
                      <a:pt x="7" y="42"/>
                    </a:moveTo>
                    <a:cubicBezTo>
                      <a:pt x="7" y="23"/>
                      <a:pt x="23" y="7"/>
                      <a:pt x="42" y="7"/>
                    </a:cubicBezTo>
                    <a:cubicBezTo>
                      <a:pt x="61" y="7"/>
                      <a:pt x="76" y="23"/>
                      <a:pt x="76" y="42"/>
                    </a:cubicBezTo>
                    <a:cubicBezTo>
                      <a:pt x="76" y="61"/>
                      <a:pt x="61" y="76"/>
                      <a:pt x="42" y="76"/>
                    </a:cubicBezTo>
                    <a:cubicBezTo>
                      <a:pt x="23" y="76"/>
                      <a:pt x="7" y="61"/>
                      <a:pt x="7" y="4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04" name="MH_Other_10">
                <a:extLst>
                  <a:ext uri="{FF2B5EF4-FFF2-40B4-BE49-F238E27FC236}">
                    <a16:creationId xmlns:a16="http://schemas.microsoft.com/office/drawing/2014/main" id="{1A973FEE-9011-4F8D-8E3C-1BED7D368E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8" y="404"/>
                <a:ext cx="140" cy="140"/>
              </a:xfrm>
              <a:custGeom>
                <a:avLst/>
                <a:gdLst>
                  <a:gd name="T0" fmla="*/ 413 w 43"/>
                  <a:gd name="T1" fmla="*/ 181 h 44"/>
                  <a:gd name="T2" fmla="*/ 264 w 43"/>
                  <a:gd name="T3" fmla="*/ 181 h 44"/>
                  <a:gd name="T4" fmla="*/ 264 w 43"/>
                  <a:gd name="T5" fmla="*/ 41 h 44"/>
                  <a:gd name="T6" fmla="*/ 221 w 43"/>
                  <a:gd name="T7" fmla="*/ 0 h 44"/>
                  <a:gd name="T8" fmla="*/ 192 w 43"/>
                  <a:gd name="T9" fmla="*/ 41 h 44"/>
                  <a:gd name="T10" fmla="*/ 192 w 43"/>
                  <a:gd name="T11" fmla="*/ 181 h 44"/>
                  <a:gd name="T12" fmla="*/ 33 w 43"/>
                  <a:gd name="T13" fmla="*/ 181 h 44"/>
                  <a:gd name="T14" fmla="*/ 0 w 43"/>
                  <a:gd name="T15" fmla="*/ 223 h 44"/>
                  <a:gd name="T16" fmla="*/ 33 w 43"/>
                  <a:gd name="T17" fmla="*/ 264 h 44"/>
                  <a:gd name="T18" fmla="*/ 192 w 43"/>
                  <a:gd name="T19" fmla="*/ 264 h 44"/>
                  <a:gd name="T20" fmla="*/ 192 w 43"/>
                  <a:gd name="T21" fmla="*/ 404 h 44"/>
                  <a:gd name="T22" fmla="*/ 221 w 43"/>
                  <a:gd name="T23" fmla="*/ 445 h 44"/>
                  <a:gd name="T24" fmla="*/ 264 w 43"/>
                  <a:gd name="T25" fmla="*/ 404 h 44"/>
                  <a:gd name="T26" fmla="*/ 264 w 43"/>
                  <a:gd name="T27" fmla="*/ 264 h 44"/>
                  <a:gd name="T28" fmla="*/ 413 w 43"/>
                  <a:gd name="T29" fmla="*/ 264 h 44"/>
                  <a:gd name="T30" fmla="*/ 456 w 43"/>
                  <a:gd name="T31" fmla="*/ 223 h 44"/>
                  <a:gd name="T32" fmla="*/ 413 w 43"/>
                  <a:gd name="T33" fmla="*/ 181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43" h="44">
                    <a:moveTo>
                      <a:pt x="39" y="18"/>
                    </a:moveTo>
                    <a:cubicBezTo>
                      <a:pt x="25" y="18"/>
                      <a:pt x="25" y="18"/>
                      <a:pt x="25" y="18"/>
                    </a:cubicBezTo>
                    <a:cubicBezTo>
                      <a:pt x="25" y="4"/>
                      <a:pt x="25" y="4"/>
                      <a:pt x="25" y="4"/>
                    </a:cubicBezTo>
                    <a:cubicBezTo>
                      <a:pt x="25" y="2"/>
                      <a:pt x="23" y="0"/>
                      <a:pt x="21" y="0"/>
                    </a:cubicBezTo>
                    <a:cubicBezTo>
                      <a:pt x="19" y="0"/>
                      <a:pt x="18" y="2"/>
                      <a:pt x="18" y="4"/>
                    </a:cubicBezTo>
                    <a:cubicBezTo>
                      <a:pt x="18" y="18"/>
                      <a:pt x="18" y="18"/>
                      <a:pt x="18" y="18"/>
                    </a:cubicBezTo>
                    <a:cubicBezTo>
                      <a:pt x="3" y="18"/>
                      <a:pt x="3" y="18"/>
                      <a:pt x="3" y="18"/>
                    </a:cubicBezTo>
                    <a:cubicBezTo>
                      <a:pt x="1" y="18"/>
                      <a:pt x="0" y="20"/>
                      <a:pt x="0" y="22"/>
                    </a:cubicBezTo>
                    <a:cubicBezTo>
                      <a:pt x="0" y="24"/>
                      <a:pt x="1" y="26"/>
                      <a:pt x="3" y="26"/>
                    </a:cubicBezTo>
                    <a:cubicBezTo>
                      <a:pt x="18" y="26"/>
                      <a:pt x="18" y="26"/>
                      <a:pt x="18" y="26"/>
                    </a:cubicBezTo>
                    <a:cubicBezTo>
                      <a:pt x="18" y="40"/>
                      <a:pt x="18" y="40"/>
                      <a:pt x="18" y="40"/>
                    </a:cubicBezTo>
                    <a:cubicBezTo>
                      <a:pt x="18" y="42"/>
                      <a:pt x="19" y="44"/>
                      <a:pt x="21" y="44"/>
                    </a:cubicBezTo>
                    <a:cubicBezTo>
                      <a:pt x="23" y="44"/>
                      <a:pt x="25" y="42"/>
                      <a:pt x="25" y="40"/>
                    </a:cubicBezTo>
                    <a:cubicBezTo>
                      <a:pt x="25" y="26"/>
                      <a:pt x="25" y="26"/>
                      <a:pt x="25" y="26"/>
                    </a:cubicBezTo>
                    <a:cubicBezTo>
                      <a:pt x="39" y="26"/>
                      <a:pt x="39" y="26"/>
                      <a:pt x="39" y="26"/>
                    </a:cubicBezTo>
                    <a:cubicBezTo>
                      <a:pt x="41" y="26"/>
                      <a:pt x="43" y="24"/>
                      <a:pt x="43" y="22"/>
                    </a:cubicBezTo>
                    <a:cubicBezTo>
                      <a:pt x="43" y="20"/>
                      <a:pt x="41" y="18"/>
                      <a:pt x="39" y="1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4102" name="MH_SubTitle_4">
              <a:extLst>
                <a:ext uri="{FF2B5EF4-FFF2-40B4-BE49-F238E27FC236}">
                  <a16:creationId xmlns:a16="http://schemas.microsoft.com/office/drawing/2014/main" id="{450F76EB-FAC5-4B1A-BAD3-6990F10E33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74" y="0"/>
              <a:ext cx="3036" cy="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170" tIns="46990" rIns="90170" bIns="4699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10000"/>
                </a:lnSpc>
                <a:spcBef>
                  <a:spcPct val="0"/>
                </a:spcBef>
                <a:buFontTx/>
                <a:buNone/>
              </a:pPr>
              <a:r>
                <a:rPr lang="zh-CN" altLang="en-US" sz="2800" b="1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学习目标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B4E24DD6-4158-4E7D-A658-539D1F60FB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263" y="1939925"/>
            <a:ext cx="8497887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</a:rPr>
              <a:t>1.</a:t>
            </a:r>
            <a:r>
              <a:rPr lang="zh-CN" altLang="en-US" sz="2400">
                <a:latin typeface="Times New Roman" panose="02020603050405020304" pitchFamily="18" charset="0"/>
                <a:ea typeface="黑体" panose="02010609060101010101" pitchFamily="49" charset="-122"/>
              </a:rPr>
              <a:t>掌握分式的乘除运算法则</a:t>
            </a:r>
            <a:r>
              <a:rPr lang="en-US" altLang="zh-CN" sz="2400"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（重点）</a:t>
            </a:r>
            <a:endParaRPr lang="en-US" altLang="zh-CN" sz="24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</a:rPr>
              <a:t>2.</a:t>
            </a:r>
            <a:r>
              <a:rPr lang="zh-CN" altLang="en-US" sz="2400">
                <a:latin typeface="Times New Roman" panose="02020603050405020304" pitchFamily="18" charset="0"/>
                <a:ea typeface="黑体" panose="02010609060101010101" pitchFamily="49" charset="-122"/>
              </a:rPr>
              <a:t>能够进行</a:t>
            </a:r>
            <a:r>
              <a:rPr lang="zh-CN" altLang="en-US" sz="240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分子</a:t>
            </a:r>
            <a:r>
              <a:rPr lang="zh-CN" altLang="en-US" sz="2400">
                <a:latin typeface="Times New Roman" panose="02020603050405020304" pitchFamily="18" charset="0"/>
                <a:ea typeface="黑体" panose="02010609060101010101" pitchFamily="49" charset="-122"/>
              </a:rPr>
              <a:t>、分母为多项式的分式乘除法运算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．（难点）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80">
            <a:extLst>
              <a:ext uri="{FF2B5EF4-FFF2-40B4-BE49-F238E27FC236}">
                <a16:creationId xmlns:a16="http://schemas.microsoft.com/office/drawing/2014/main" id="{F5DDF855-8C46-4D45-A260-FD3279CA40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738"/>
            <a:ext cx="1217613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2000" b="1" dirty="0">
                <a:solidFill>
                  <a:schemeClr val="accent6">
                    <a:lumMod val="75000"/>
                  </a:schemeClr>
                </a:solidFill>
                <a:ea typeface="方正姚体" pitchFamily="2" charset="-122"/>
              </a:rPr>
              <a:t>导入新课</a:t>
            </a:r>
            <a:endParaRPr lang="zh-CN" alt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圆角矩形 31">
            <a:extLst>
              <a:ext uri="{FF2B5EF4-FFF2-40B4-BE49-F238E27FC236}">
                <a16:creationId xmlns:a16="http://schemas.microsoft.com/office/drawing/2014/main" id="{E6EC6CAA-28B6-4A4C-AE7F-BEE2EB18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692150"/>
            <a:ext cx="1428750" cy="428625"/>
          </a:xfrm>
          <a:prstGeom prst="roundRect">
            <a:avLst>
              <a:gd name="adj" fmla="val 16667"/>
            </a:avLst>
          </a:prstGeom>
          <a:solidFill>
            <a:srgbClr val="FFFFD9"/>
          </a:solidFill>
          <a:ln w="25400">
            <a:solidFill>
              <a:srgbClr val="0099FF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1800" b="1">
                <a:latin typeface="微软雅黑" panose="020B0503020204020204" pitchFamily="34" charset="-122"/>
                <a:ea typeface="微软雅黑" panose="020B0503020204020204" pitchFamily="34" charset="-122"/>
              </a:rPr>
              <a:t>情境 引入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A1C516DE-004C-4B4E-9A3E-47CBC58DF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95400"/>
            <a:ext cx="9220200" cy="12001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400" dirty="0">
                <a:solidFill>
                  <a:schemeClr val="accent6">
                    <a:lumMod val="75000"/>
                  </a:schemeClr>
                </a:solidFill>
                <a:latin typeface="黑体" pitchFamily="49" charset="-122"/>
                <a:ea typeface="黑体" pitchFamily="49" charset="-122"/>
              </a:rPr>
              <a:t>问题</a:t>
            </a:r>
            <a:r>
              <a:rPr lang="en-US" altLang="zh-CN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1</a:t>
            </a:r>
            <a:r>
              <a:rPr lang="en-US" altLang="zh-CN" sz="2400" dirty="0">
                <a:solidFill>
                  <a:schemeClr val="accent6">
                    <a:lumMod val="75000"/>
                  </a:schemeClr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一个长方体容器的容积为</a:t>
            </a:r>
            <a:r>
              <a:rPr lang="en-US" altLang="zh-CN" sz="2400" b="1" i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V</a:t>
            </a:r>
            <a:r>
              <a:rPr lang="en-US" altLang="zh-CN" sz="2400" dirty="0">
                <a:latin typeface="黑体" pitchFamily="49" charset="-122"/>
                <a:ea typeface="黑体" pitchFamily="49" charset="-122"/>
              </a:rPr>
              <a:t>,</a:t>
            </a: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底面的长为</a:t>
            </a:r>
            <a:r>
              <a:rPr lang="en-US" altLang="zh-CN" sz="2400" b="1" i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a</a:t>
            </a:r>
            <a:r>
              <a:rPr lang="en-US" altLang="zh-CN" sz="2400" dirty="0">
                <a:latin typeface="黑体" pitchFamily="49" charset="-122"/>
                <a:ea typeface="黑体" pitchFamily="49" charset="-122"/>
              </a:rPr>
              <a:t>,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sz="2400" dirty="0"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宽为</a:t>
            </a:r>
            <a:r>
              <a:rPr lang="en-US" altLang="zh-CN" sz="2400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b</a:t>
            </a:r>
            <a:r>
              <a:rPr lang="en-US" altLang="zh-CN" sz="2400" dirty="0">
                <a:latin typeface="黑体" pitchFamily="49" charset="-122"/>
                <a:ea typeface="黑体" pitchFamily="49" charset="-122"/>
              </a:rPr>
              <a:t>,</a:t>
            </a: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当容器内的水占容积的       时</a:t>
            </a:r>
            <a:r>
              <a:rPr lang="en-US" altLang="zh-CN" sz="2400" dirty="0">
                <a:latin typeface="黑体" pitchFamily="49" charset="-122"/>
                <a:ea typeface="黑体" pitchFamily="49" charset="-122"/>
              </a:rPr>
              <a:t>,</a:t>
            </a: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水高多少</a:t>
            </a:r>
            <a:r>
              <a:rPr lang="en-US" altLang="zh-CN" sz="2400" dirty="0">
                <a:latin typeface="黑体" pitchFamily="49" charset="-122"/>
                <a:ea typeface="黑体" pitchFamily="49" charset="-122"/>
              </a:rPr>
              <a:t>?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7F1B43AB-3133-464D-B593-9D488437E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847975"/>
            <a:ext cx="3724275" cy="461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长方体容器的高为      </a:t>
            </a:r>
            <a:r>
              <a:rPr lang="en-US" altLang="zh-CN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,</a:t>
            </a:r>
          </a:p>
        </p:txBody>
      </p:sp>
      <p:graphicFrame>
        <p:nvGraphicFramePr>
          <p:cNvPr id="5126" name="Object 5">
            <a:extLst>
              <a:ext uri="{FF2B5EF4-FFF2-40B4-BE49-F238E27FC236}">
                <a16:creationId xmlns:a16="http://schemas.microsoft.com/office/drawing/2014/main" id="{208B6AE0-B1EA-44FB-859A-38B957D964C4}"/>
              </a:ext>
            </a:extLst>
          </p:cNvPr>
          <p:cNvGraphicFramePr>
            <a:graphicFrameLocks/>
          </p:cNvGraphicFramePr>
          <p:nvPr/>
        </p:nvGraphicFramePr>
        <p:xfrm>
          <a:off x="4716463" y="1700213"/>
          <a:ext cx="447675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r:id="rId4" imgW="191081" imgH="394900" progId="Equation.3">
                  <p:embed/>
                </p:oleObj>
              </mc:Choice>
              <mc:Fallback>
                <p:oleObj r:id="rId4" imgW="191081" imgH="394900" progId="Equation.3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1700213"/>
                        <a:ext cx="447675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CC189C3-AF2E-4E22-9B93-EAEAFBF4350F}"/>
              </a:ext>
            </a:extLst>
          </p:cNvPr>
          <p:cNvGraphicFramePr>
            <a:graphicFrameLocks/>
          </p:cNvGraphicFramePr>
          <p:nvPr/>
        </p:nvGraphicFramePr>
        <p:xfrm>
          <a:off x="3276600" y="2565400"/>
          <a:ext cx="600075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r:id="rId6" imgW="229097" imgH="394556" progId="Equation.DSMT4">
                  <p:embed/>
                </p:oleObj>
              </mc:Choice>
              <mc:Fallback>
                <p:oleObj r:id="rId6" imgW="229097" imgH="394556" progId="Equation.DSMT4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565400"/>
                        <a:ext cx="600075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D88E042-F533-4347-BDA0-D585FFE6B768}"/>
              </a:ext>
            </a:extLst>
          </p:cNvPr>
          <p:cNvGraphicFramePr>
            <a:graphicFrameLocks/>
          </p:cNvGraphicFramePr>
          <p:nvPr/>
        </p:nvGraphicFramePr>
        <p:xfrm>
          <a:off x="1930400" y="3686175"/>
          <a:ext cx="1397000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r:id="rId8" imgW="521381" imgH="394101" progId="Equation.DSMT4">
                  <p:embed/>
                </p:oleObj>
              </mc:Choice>
              <mc:Fallback>
                <p:oleObj r:id="rId8" imgW="521381" imgH="394101" progId="Equation.DSMT4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0400" y="3686175"/>
                        <a:ext cx="1397000" cy="1055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46F19648-7002-492A-B0E5-060A370DCC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838575"/>
            <a:ext cx="11128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水高为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5150E456-8CA3-4334-897E-DABE39389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20713"/>
            <a:ext cx="8640762" cy="11890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4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问题</a:t>
            </a:r>
            <a:r>
              <a:rPr lang="en-US" altLang="zh-CN" sz="2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2</a:t>
            </a:r>
            <a:r>
              <a:rPr lang="en-US" altLang="zh-CN" sz="24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  </a:t>
            </a:r>
            <a:r>
              <a:rPr lang="zh-CN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大拖拉机</a:t>
            </a:r>
            <a:r>
              <a:rPr lang="en-US" altLang="zh-CN" sz="2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m</a:t>
            </a:r>
            <a:r>
              <a:rPr lang="zh-CN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天耕地</a:t>
            </a:r>
            <a:r>
              <a:rPr lang="en-US" altLang="zh-CN" sz="2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a</a:t>
            </a:r>
            <a:r>
              <a:rPr lang="zh-CN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公顷</a:t>
            </a:r>
            <a:r>
              <a:rPr lang="en-US" altLang="zh-CN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,</a:t>
            </a:r>
            <a:r>
              <a:rPr lang="zh-CN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小拖拉机</a:t>
            </a:r>
            <a:r>
              <a:rPr lang="en-US" altLang="zh-CN" sz="2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n</a:t>
            </a:r>
            <a:r>
              <a:rPr lang="zh-CN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天耕地</a:t>
            </a:r>
            <a:r>
              <a:rPr lang="en-US" altLang="zh-CN" sz="2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b</a:t>
            </a:r>
            <a:r>
              <a:rPr lang="zh-CN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公顷</a:t>
            </a:r>
            <a:r>
              <a:rPr lang="en-US" altLang="zh-CN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,</a:t>
            </a:r>
            <a:r>
              <a:rPr lang="zh-CN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大拖拉机的工作效率是小拖拉机的工作效率的多少倍</a:t>
            </a:r>
            <a:r>
              <a:rPr lang="en-US" altLang="zh-CN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?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9DA589E2-7484-45DF-9576-D556E8719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989138"/>
            <a:ext cx="8250238" cy="2678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     </a:t>
            </a:r>
            <a:r>
              <a:rPr lang="zh-CN" altLang="en-US" sz="24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大拖拉机的工作效率是       公顷</a:t>
            </a:r>
            <a:r>
              <a:rPr lang="en-US" altLang="zh-CN" sz="24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/</a:t>
            </a:r>
            <a:r>
              <a:rPr lang="zh-CN" altLang="en-US" sz="24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天</a:t>
            </a:r>
            <a:r>
              <a:rPr lang="en-US" altLang="zh-CN" sz="24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,</a:t>
            </a:r>
            <a:r>
              <a:rPr lang="zh-CN" altLang="en-US" sz="24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小拖拉机的</a:t>
            </a:r>
          </a:p>
          <a:p>
            <a:pPr>
              <a:defRPr/>
            </a:pPr>
            <a:endParaRPr lang="zh-CN" altLang="en-US" sz="2400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defRPr/>
            </a:pPr>
            <a:r>
              <a:rPr lang="zh-CN" altLang="en-US" sz="24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工作效率是       公顷</a:t>
            </a:r>
            <a:r>
              <a:rPr lang="en-US" altLang="zh-CN" sz="24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/</a:t>
            </a:r>
            <a:r>
              <a:rPr lang="zh-CN" altLang="en-US" sz="24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天</a:t>
            </a:r>
            <a:r>
              <a:rPr lang="en-US" altLang="zh-CN" sz="24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,</a:t>
            </a:r>
            <a:r>
              <a:rPr lang="zh-CN" altLang="en-US" sz="24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大拖拉机的工作效率</a:t>
            </a:r>
          </a:p>
          <a:p>
            <a:pPr>
              <a:defRPr/>
            </a:pPr>
            <a:endParaRPr lang="zh-CN" altLang="en-US" sz="2400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defRPr/>
            </a:pPr>
            <a:r>
              <a:rPr lang="zh-CN" altLang="en-US" sz="24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是小拖拉机的工作效率的</a:t>
            </a:r>
            <a:r>
              <a:rPr lang="en-US" altLang="zh-CN" sz="24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(              )</a:t>
            </a:r>
            <a:r>
              <a:rPr lang="zh-CN" altLang="en-US" sz="24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倍</a:t>
            </a:r>
            <a:r>
              <a:rPr lang="en-US" altLang="zh-CN" sz="24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.           </a:t>
            </a:r>
          </a:p>
          <a:p>
            <a:pPr>
              <a:defRPr/>
            </a:pPr>
            <a:endParaRPr lang="en-US" altLang="zh-CN" sz="2400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defRPr/>
            </a:pPr>
            <a:endParaRPr lang="en-US" altLang="zh-CN" sz="2400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0B0D510-BBB7-42D6-BF39-2FC261FCB0A7}"/>
              </a:ext>
            </a:extLst>
          </p:cNvPr>
          <p:cNvGraphicFramePr>
            <a:graphicFrameLocks/>
          </p:cNvGraphicFramePr>
          <p:nvPr/>
        </p:nvGraphicFramePr>
        <p:xfrm>
          <a:off x="4659313" y="1700213"/>
          <a:ext cx="433387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r:id="rId5" imgW="178032" imgH="394213" progId="Equation.DSMT4">
                  <p:embed/>
                </p:oleObj>
              </mc:Choice>
              <mc:Fallback>
                <p:oleObj r:id="rId5" imgW="178032" imgH="394213" progId="Equation.DSMT4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9313" y="1700213"/>
                        <a:ext cx="433387" cy="95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BB105E9-D094-45C2-983A-9B2FA02FDB73}"/>
              </a:ext>
            </a:extLst>
          </p:cNvPr>
          <p:cNvGraphicFramePr>
            <a:graphicFrameLocks/>
          </p:cNvGraphicFramePr>
          <p:nvPr/>
        </p:nvGraphicFramePr>
        <p:xfrm>
          <a:off x="2405063" y="2420938"/>
          <a:ext cx="447675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r:id="rId7" imgW="152731" imgH="394556" progId="Equation.DSMT4">
                  <p:embed/>
                </p:oleObj>
              </mc:Choice>
              <mc:Fallback>
                <p:oleObj r:id="rId7" imgW="152731" imgH="394556" progId="Equation.DSMT4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5063" y="2420938"/>
                        <a:ext cx="447675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D0CCE2AC-D27F-4DC5-9FC9-1734AA575FDE}"/>
              </a:ext>
            </a:extLst>
          </p:cNvPr>
          <p:cNvGraphicFramePr>
            <a:graphicFrameLocks/>
          </p:cNvGraphicFramePr>
          <p:nvPr/>
        </p:nvGraphicFramePr>
        <p:xfrm>
          <a:off x="4427538" y="3141663"/>
          <a:ext cx="1295400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r:id="rId9" imgW="420011" imgH="394556" progId="Equation.DSMT4">
                  <p:embed/>
                </p:oleObj>
              </mc:Choice>
              <mc:Fallback>
                <p:oleObj r:id="rId9" imgW="420011" imgH="394556" progId="Equation.DSMT4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3141663"/>
                        <a:ext cx="1295400" cy="121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51" name="Picture 13" descr="http://t1.baidu.com/it/u=572194513,3509271803&amp;fm=23&amp;gp=0.jpg">
            <a:extLst>
              <a:ext uri="{FF2B5EF4-FFF2-40B4-BE49-F238E27FC236}">
                <a16:creationId xmlns:a16="http://schemas.microsoft.com/office/drawing/2014/main" id="{AE532794-938D-46F0-B421-ECB4DA26DF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292600"/>
            <a:ext cx="2857500" cy="213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1" descr="http://www.rhdc.ynszxc.gov.cn/uploadfile/d_1/d_1364/d_1424/classimage/piconline_20071208091516_dcc2cb17-9ef2-4cb0-abf0-4ec8480fdd52.jpg">
            <a:extLst>
              <a:ext uri="{FF2B5EF4-FFF2-40B4-BE49-F238E27FC236}">
                <a16:creationId xmlns:a16="http://schemas.microsoft.com/office/drawing/2014/main" id="{BFF22AB0-4DFE-49E5-A0BC-358E9B12BA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5" r="5534" b="28310"/>
          <a:stretch>
            <a:fillRect/>
          </a:stretch>
        </p:blipFill>
        <p:spPr bwMode="auto">
          <a:xfrm>
            <a:off x="5214938" y="4514850"/>
            <a:ext cx="3152775" cy="191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80">
            <a:extLst>
              <a:ext uri="{FF2B5EF4-FFF2-40B4-BE49-F238E27FC236}">
                <a16:creationId xmlns:a16="http://schemas.microsoft.com/office/drawing/2014/main" id="{BF23709A-3326-49EE-85BE-6B5E61D68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8" y="71438"/>
            <a:ext cx="1217612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2000" b="1" dirty="0">
                <a:solidFill>
                  <a:schemeClr val="accent6">
                    <a:lumMod val="75000"/>
                  </a:schemeClr>
                </a:solidFill>
                <a:ea typeface="方正姚体" pitchFamily="2" charset="-122"/>
              </a:rPr>
              <a:t>讲授新课</a:t>
            </a:r>
            <a:endParaRPr lang="zh-CN" alt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7171" name="组合 6147">
            <a:extLst>
              <a:ext uri="{FF2B5EF4-FFF2-40B4-BE49-F238E27FC236}">
                <a16:creationId xmlns:a16="http://schemas.microsoft.com/office/drawing/2014/main" id="{37E04C23-418C-46D6-A1AC-EEA5A50C72C3}"/>
              </a:ext>
            </a:extLst>
          </p:cNvPr>
          <p:cNvGrpSpPr>
            <a:grpSpLocks/>
          </p:cNvGrpSpPr>
          <p:nvPr/>
        </p:nvGrpSpPr>
        <p:grpSpPr bwMode="auto">
          <a:xfrm>
            <a:off x="325438" y="260350"/>
            <a:ext cx="2536825" cy="806450"/>
            <a:chOff x="0" y="0"/>
            <a:chExt cx="3996" cy="1269"/>
          </a:xfrm>
        </p:grpSpPr>
        <p:sp>
          <p:nvSpPr>
            <p:cNvPr id="7178" name="矩形 7">
              <a:extLst>
                <a:ext uri="{FF2B5EF4-FFF2-40B4-BE49-F238E27FC236}">
                  <a16:creationId xmlns:a16="http://schemas.microsoft.com/office/drawing/2014/main" id="{2E1D0763-161F-42E7-8746-AE37D74DDC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2" y="0"/>
              <a:ext cx="2634" cy="1200"/>
            </a:xfrm>
            <a:custGeom>
              <a:avLst/>
              <a:gdLst>
                <a:gd name="T0" fmla="*/ 0 w 2520280"/>
                <a:gd name="T1" fmla="*/ 1 h 1872208"/>
                <a:gd name="T2" fmla="*/ 3 w 2520280"/>
                <a:gd name="T3" fmla="*/ 1 h 1872208"/>
                <a:gd name="T4" fmla="*/ 0 w 2520280"/>
                <a:gd name="T5" fmla="*/ 1 h 1872208"/>
                <a:gd name="T6" fmla="*/ 0 w 2520280"/>
                <a:gd name="T7" fmla="*/ 0 h 1872208"/>
                <a:gd name="T8" fmla="*/ 0 w 2520280"/>
                <a:gd name="T9" fmla="*/ 0 h 1872208"/>
                <a:gd name="T10" fmla="*/ 0 w 2520280"/>
                <a:gd name="T11" fmla="*/ 0 h 18722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20280" h="1872208">
                  <a:moveTo>
                    <a:pt x="0" y="1872208"/>
                  </a:moveTo>
                  <a:lnTo>
                    <a:pt x="2520280" y="1872208"/>
                  </a:lnTo>
                  <a:lnTo>
                    <a:pt x="0" y="1872208"/>
                  </a:lnTo>
                  <a:close/>
                  <a:moveTo>
                    <a:pt x="0" y="0"/>
                  </a:moveTo>
                  <a:lnTo>
                    <a:pt x="916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sq">
              <a:solidFill>
                <a:srgbClr val="DDDDD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79" name="任意多边形 16">
              <a:extLst>
                <a:ext uri="{FF2B5EF4-FFF2-40B4-BE49-F238E27FC236}">
                  <a16:creationId xmlns:a16="http://schemas.microsoft.com/office/drawing/2014/main" id="{1D8872A6-77FF-4FFA-9CDC-DE88EE4560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454"/>
              <a:ext cx="826" cy="760"/>
            </a:xfrm>
            <a:custGeom>
              <a:avLst/>
              <a:gdLst>
                <a:gd name="T0" fmla="*/ 0 w 696310"/>
                <a:gd name="T1" fmla="*/ 0 h 696310"/>
                <a:gd name="T2" fmla="*/ 1 w 696310"/>
                <a:gd name="T3" fmla="*/ 0 h 696310"/>
                <a:gd name="T4" fmla="*/ 1 w 696310"/>
                <a:gd name="T5" fmla="*/ 0 h 696310"/>
                <a:gd name="T6" fmla="*/ 1 w 696310"/>
                <a:gd name="T7" fmla="*/ 0 h 696310"/>
                <a:gd name="T8" fmla="*/ 1 w 696310"/>
                <a:gd name="T9" fmla="*/ 1 h 696310"/>
                <a:gd name="T10" fmla="*/ 0 w 696310"/>
                <a:gd name="T11" fmla="*/ 1 h 696310"/>
                <a:gd name="T12" fmla="*/ 0 w 696310"/>
                <a:gd name="T13" fmla="*/ 0 h 6963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96310" h="696310">
                  <a:moveTo>
                    <a:pt x="0" y="0"/>
                  </a:moveTo>
                  <a:lnTo>
                    <a:pt x="459827" y="0"/>
                  </a:lnTo>
                  <a:lnTo>
                    <a:pt x="459827" y="236483"/>
                  </a:lnTo>
                  <a:lnTo>
                    <a:pt x="696310" y="236483"/>
                  </a:lnTo>
                  <a:lnTo>
                    <a:pt x="696310" y="696310"/>
                  </a:lnTo>
                  <a:lnTo>
                    <a:pt x="0" y="6963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80" name="矩形 17">
              <a:extLst>
                <a:ext uri="{FF2B5EF4-FFF2-40B4-BE49-F238E27FC236}">
                  <a16:creationId xmlns:a16="http://schemas.microsoft.com/office/drawing/2014/main" id="{C3AE06B3-AAE1-4A2F-9CF9-738CD7FF31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0" y="374"/>
              <a:ext cx="258" cy="265"/>
            </a:xfrm>
            <a:prstGeom prst="rect">
              <a:avLst/>
            </a:prstGeom>
            <a:solidFill>
              <a:srgbClr val="008080">
                <a:alpha val="5098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215900" rIns="179705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CN" altLang="en-US" sz="400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7181" name="文本框 6151">
              <a:extLst>
                <a:ext uri="{FF2B5EF4-FFF2-40B4-BE49-F238E27FC236}">
                  <a16:creationId xmlns:a16="http://schemas.microsoft.com/office/drawing/2014/main" id="{92F5581D-CABA-42C0-ADB9-9051584830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77" y="431"/>
              <a:ext cx="3119" cy="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2800" b="1">
                  <a:solidFill>
                    <a:srgbClr val="00666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宋体" panose="02010600030101010101" pitchFamily="2" charset="-122"/>
                </a:rPr>
                <a:t>分式的乘除</a:t>
              </a:r>
            </a:p>
          </p:txBody>
        </p:sp>
        <p:sp>
          <p:nvSpPr>
            <p:cNvPr id="7182" name="文本框 6152">
              <a:extLst>
                <a:ext uri="{FF2B5EF4-FFF2-40B4-BE49-F238E27FC236}">
                  <a16:creationId xmlns:a16="http://schemas.microsoft.com/office/drawing/2014/main" id="{129084EF-9E29-4D84-8A3B-6A489256AE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453"/>
              <a:ext cx="872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2800">
                  <a:solidFill>
                    <a:schemeClr val="accent1"/>
                  </a:solidFill>
                  <a:ea typeface="微软雅黑" panose="020B0503020204020204" pitchFamily="34" charset="-122"/>
                </a:rPr>
                <a:t>一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2DE503B-8BF0-4CE1-9BC1-44A4BB7C3E4A}"/>
              </a:ext>
            </a:extLst>
          </p:cNvPr>
          <p:cNvSpPr txBox="1"/>
          <p:nvPr/>
        </p:nvSpPr>
        <p:spPr>
          <a:xfrm>
            <a:off x="395288" y="1700213"/>
            <a:ext cx="8137525" cy="1736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  <a:defRPr/>
            </a:pPr>
            <a:r>
              <a:rPr lang="zh-CN" altLang="en-US" sz="2400" noProof="1">
                <a:solidFill>
                  <a:schemeClr val="accent6">
                    <a:lumMod val="75000"/>
                  </a:schemeClr>
                </a:solidFill>
                <a:latin typeface="黑体" charset="0"/>
                <a:ea typeface="黑体" charset="0"/>
                <a:cs typeface="+mn-ea"/>
              </a:rPr>
              <a:t>想一想：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  <a:defRPr/>
            </a:pPr>
            <a:r>
              <a:rPr lang="zh-CN" altLang="en-US" sz="2400" noProof="1">
                <a:latin typeface="黑体" pitchFamily="49" charset="-122"/>
                <a:ea typeface="黑体" pitchFamily="49" charset="-122"/>
                <a:cs typeface="+mn-ea"/>
              </a:rPr>
              <a:t>   你还记得分数的乘除法法则吗？</a:t>
            </a:r>
            <a:r>
              <a:rPr lang="zh-CN" altLang="en-US" sz="2400" noProof="1">
                <a:latin typeface="黑体" pitchFamily="49" charset="-122"/>
                <a:ea typeface="黑体" pitchFamily="49" charset="-122"/>
                <a:cs typeface="+mn-ea"/>
                <a:sym typeface="Wingdings" pitchFamily="2" charset="2"/>
              </a:rPr>
              <a:t>类比分数的乘除法法则，你能说出分式的乘除法法则吗？</a:t>
            </a:r>
            <a:endParaRPr lang="zh-CN" altLang="en-US" sz="2400" noProof="1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7173" name="圆角矩形 31">
            <a:extLst>
              <a:ext uri="{FF2B5EF4-FFF2-40B4-BE49-F238E27FC236}">
                <a16:creationId xmlns:a16="http://schemas.microsoft.com/office/drawing/2014/main" id="{5CC23716-A2DE-4ED1-B097-5B347BBA3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963" y="1128713"/>
            <a:ext cx="1428750" cy="428625"/>
          </a:xfrm>
          <a:prstGeom prst="roundRect">
            <a:avLst>
              <a:gd name="adj" fmla="val 16667"/>
            </a:avLst>
          </a:prstGeom>
          <a:solidFill>
            <a:srgbClr val="FFFFD9"/>
          </a:solidFill>
          <a:ln w="25400">
            <a:solidFill>
              <a:srgbClr val="0099FF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1800" b="1">
                <a:latin typeface="微软雅黑" panose="020B0503020204020204" pitchFamily="34" charset="-122"/>
                <a:ea typeface="微软雅黑" panose="020B0503020204020204" pitchFamily="34" charset="-122"/>
              </a:rPr>
              <a:t>类比探究</a:t>
            </a:r>
          </a:p>
        </p:txBody>
      </p:sp>
      <p:graphicFrame>
        <p:nvGraphicFramePr>
          <p:cNvPr id="43012" name="Object 4">
            <a:extLst>
              <a:ext uri="{FF2B5EF4-FFF2-40B4-BE49-F238E27FC236}">
                <a16:creationId xmlns:a16="http://schemas.microsoft.com/office/drawing/2014/main" id="{126318DD-C795-422F-A5CE-1CC02A5347E5}"/>
              </a:ext>
            </a:extLst>
          </p:cNvPr>
          <p:cNvGraphicFramePr>
            <a:graphicFrameLocks/>
          </p:cNvGraphicFramePr>
          <p:nvPr/>
        </p:nvGraphicFramePr>
        <p:xfrm>
          <a:off x="538163" y="3644900"/>
          <a:ext cx="6967537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r:id="rId3" imgW="3022560" imgH="583920" progId="Equation.DSMT4">
                  <p:embed/>
                </p:oleObj>
              </mc:Choice>
              <mc:Fallback>
                <p:oleObj r:id="rId3" imgW="3022560" imgH="583920" progId="Equation.DSMT4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3644900"/>
                        <a:ext cx="6967537" cy="134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10">
            <a:extLst>
              <a:ext uri="{FF2B5EF4-FFF2-40B4-BE49-F238E27FC236}">
                <a16:creationId xmlns:a16="http://schemas.microsoft.com/office/drawing/2014/main" id="{37496F6F-4A4A-4E8A-AB76-2AC2984CAD00}"/>
              </a:ext>
            </a:extLst>
          </p:cNvPr>
          <p:cNvGraphicFramePr>
            <a:graphicFrameLocks/>
          </p:cNvGraphicFramePr>
          <p:nvPr/>
        </p:nvGraphicFramePr>
        <p:xfrm>
          <a:off x="2555875" y="3436938"/>
          <a:ext cx="614363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r:id="rId5" imgW="343646" imgH="394556" progId="Equation.DSMT4">
                  <p:embed/>
                </p:oleObj>
              </mc:Choice>
              <mc:Fallback>
                <p:oleObj r:id="rId5" imgW="343646" imgH="394556" progId="Equation.DSMT4">
                  <p:embed/>
                  <p:pic>
                    <p:nvPicPr>
                      <p:cNvPr id="0" name="Objec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3436938"/>
                        <a:ext cx="614363" cy="884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11">
            <a:extLst>
              <a:ext uri="{FF2B5EF4-FFF2-40B4-BE49-F238E27FC236}">
                <a16:creationId xmlns:a16="http://schemas.microsoft.com/office/drawing/2014/main" id="{437E36DD-7861-4ADA-A796-14379486859E}"/>
              </a:ext>
            </a:extLst>
          </p:cNvPr>
          <p:cNvGraphicFramePr>
            <a:graphicFrameLocks/>
          </p:cNvGraphicFramePr>
          <p:nvPr/>
        </p:nvGraphicFramePr>
        <p:xfrm>
          <a:off x="6240463" y="3476625"/>
          <a:ext cx="620712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r:id="rId7" imgW="369101" imgH="394556" progId="Equation.DSMT4">
                  <p:embed/>
                </p:oleObj>
              </mc:Choice>
              <mc:Fallback>
                <p:oleObj r:id="rId7" imgW="369101" imgH="394556" progId="Equation.DSMT4">
                  <p:embed/>
                  <p:pic>
                    <p:nvPicPr>
                      <p:cNvPr id="0" name="Object 11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0463" y="3476625"/>
                        <a:ext cx="620712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706E7FA3-6B23-4B49-BB1C-D8EBEF2DB122}"/>
              </a:ext>
            </a:extLst>
          </p:cNvPr>
          <p:cNvSpPr txBox="1"/>
          <p:nvPr/>
        </p:nvSpPr>
        <p:spPr>
          <a:xfrm>
            <a:off x="611188" y="4724400"/>
            <a:ext cx="141605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zh-CN" altLang="en-US" sz="2400" dirty="0">
                <a:solidFill>
                  <a:schemeClr val="accent6">
                    <a:lumMod val="75000"/>
                  </a:schemeClr>
                </a:solidFill>
                <a:latin typeface="黑体" pitchFamily="49" charset="-122"/>
                <a:ea typeface="黑体" pitchFamily="49" charset="-122"/>
              </a:rPr>
              <a:t>想一想：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CAD5C72-222F-4B97-B08E-A256E946F619}"/>
                  </a:ext>
                </a:extLst>
              </p:cNvPr>
              <p:cNvSpPr txBox="1"/>
              <p:nvPr/>
            </p:nvSpPr>
            <p:spPr>
              <a:xfrm>
                <a:off x="1299116" y="5372973"/>
                <a:ext cx="839525" cy="474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zh-CN" altLang="en-US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zh-CN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zh-CN" altLang="en-US" i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zh-CN" altLang="en-US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CAD5C72-222F-4B97-B08E-A256E946F6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9116" y="5372973"/>
                <a:ext cx="839525" cy="47436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3C1FD1A6-2FD7-4BE1-8D09-8C233565F660}"/>
                  </a:ext>
                </a:extLst>
              </p:cNvPr>
              <p:cNvSpPr txBox="1"/>
              <p:nvPr/>
            </p:nvSpPr>
            <p:spPr>
              <a:xfrm>
                <a:off x="4450701" y="5332227"/>
                <a:ext cx="839204" cy="4744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zh-CN" altLang="en-US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n-US" altLang="zh-CN" i="1" smtClean="0">
                          <a:latin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zh-CN" altLang="en-US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altLang="zh-CN" i="1" smtClean="0">
                              <a:latin typeface="Cambria Math" panose="02040503050406030204" pitchFamily="18" charset="0"/>
                            </a:rPr>
                            <m:t>d</m:t>
                          </m:r>
                        </m:den>
                      </m:f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3C1FD1A6-2FD7-4BE1-8D09-8C233565F6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0701" y="5332227"/>
                <a:ext cx="839204" cy="47442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3">
            <a:extLst>
              <a:ext uri="{FF2B5EF4-FFF2-40B4-BE49-F238E27FC236}">
                <a16:creationId xmlns:a16="http://schemas.microsoft.com/office/drawing/2014/main" id="{C7B90797-CEB4-4F9A-9D8E-3018A7AF87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549275"/>
            <a:ext cx="32623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类似于分数，分式有：</a:t>
            </a:r>
            <a:endParaRPr lang="en-US" altLang="zh-CN" sz="24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25" name="TextBox 4">
            <a:extLst>
              <a:ext uri="{FF2B5EF4-FFF2-40B4-BE49-F238E27FC236}">
                <a16:creationId xmlns:a16="http://schemas.microsoft.com/office/drawing/2014/main" id="{977B10EE-E25F-4EF0-9A96-90CD19945FB5}"/>
              </a:ext>
            </a:extLst>
          </p:cNvPr>
          <p:cNvSpPr txBox="1"/>
          <p:nvPr/>
        </p:nvSpPr>
        <p:spPr>
          <a:xfrm>
            <a:off x="611188" y="1125538"/>
            <a:ext cx="2027237" cy="46037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>
            <a:spAutoFit/>
          </a:bodyPr>
          <a:lstStyle/>
          <a:p>
            <a:pPr eaLnBrk="1" hangingPunct="1">
              <a:buFont typeface="Wingdings" pitchFamily="2" charset="2"/>
              <a:buChar char="u"/>
              <a:defRPr/>
            </a:pPr>
            <a:r>
              <a:rPr lang="zh-CN" altLang="en-US" sz="2400" noProof="1">
                <a:solidFill>
                  <a:schemeClr val="accent6">
                    <a:lumMod val="75000"/>
                  </a:schemeClr>
                </a:solidFill>
                <a:latin typeface="黑体" pitchFamily="49" charset="-122"/>
                <a:ea typeface="黑体" pitchFamily="49" charset="-122"/>
                <a:cs typeface="+mn-ea"/>
              </a:rPr>
              <a:t>乘法法则：</a:t>
            </a:r>
            <a:endParaRPr lang="zh-CN" altLang="en-US" sz="2400" noProof="1">
              <a:solidFill>
                <a:schemeClr val="accent6">
                  <a:lumMod val="75000"/>
                </a:schemeClr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7" name="Text Box 12">
            <a:extLst>
              <a:ext uri="{FF2B5EF4-FFF2-40B4-BE49-F238E27FC236}">
                <a16:creationId xmlns:a16="http://schemas.microsoft.com/office/drawing/2014/main" id="{DF438E80-1E12-419A-BB7D-1FF59CA5CC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57350"/>
            <a:ext cx="7708900" cy="1200150"/>
          </a:xfrm>
          <a:prstGeom prst="rect">
            <a:avLst/>
          </a:prstGeom>
          <a:noFill/>
          <a:ln w="25400" algn="ctr">
            <a:solidFill>
              <a:schemeClr val="accent5">
                <a:lumMod val="50000"/>
              </a:schemeClr>
            </a:solidFill>
            <a:prstDash val="sysDot"/>
            <a:miter lim="800000"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zh-CN" altLang="en-US" sz="2400" dirty="0">
                <a:solidFill>
                  <a:srgbClr val="0070C0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zh-CN" altLang="en-US" sz="24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分式乘分式，用分子的积作为积的分子，分母的积作为积的分母</a:t>
            </a:r>
            <a:r>
              <a:rPr lang="en-US" altLang="zh-CN" sz="24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.</a:t>
            </a:r>
            <a:r>
              <a:rPr lang="zh-CN" altLang="en-US" sz="2400" dirty="0">
                <a:solidFill>
                  <a:srgbClr val="0070C0"/>
                </a:solidFill>
                <a:latin typeface="黑体" pitchFamily="49" charset="-122"/>
                <a:ea typeface="黑体" pitchFamily="49" charset="-122"/>
              </a:rPr>
              <a:t>　　</a:t>
            </a:r>
          </a:p>
        </p:txBody>
      </p:sp>
      <p:sp>
        <p:nvSpPr>
          <p:cNvPr id="5127" name="TextBox 7">
            <a:extLst>
              <a:ext uri="{FF2B5EF4-FFF2-40B4-BE49-F238E27FC236}">
                <a16:creationId xmlns:a16="http://schemas.microsoft.com/office/drawing/2014/main" id="{275FA4CF-5A49-483E-A8F6-DBC02B356CFA}"/>
              </a:ext>
            </a:extLst>
          </p:cNvPr>
          <p:cNvSpPr txBox="1"/>
          <p:nvPr/>
        </p:nvSpPr>
        <p:spPr>
          <a:xfrm>
            <a:off x="639763" y="2838450"/>
            <a:ext cx="2027237" cy="46037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>
            <a:spAutoFit/>
          </a:bodyPr>
          <a:lstStyle/>
          <a:p>
            <a:pPr eaLnBrk="1" hangingPunct="1">
              <a:buFont typeface="Wingdings" pitchFamily="2" charset="2"/>
              <a:buChar char="u"/>
              <a:defRPr/>
            </a:pPr>
            <a:r>
              <a:rPr lang="zh-CN" altLang="en-US" sz="2400" noProof="1">
                <a:solidFill>
                  <a:schemeClr val="accent6">
                    <a:lumMod val="75000"/>
                  </a:schemeClr>
                </a:solidFill>
                <a:latin typeface="黑体" pitchFamily="49" charset="-122"/>
                <a:ea typeface="黑体" pitchFamily="49" charset="-122"/>
                <a:cs typeface="+mn-ea"/>
              </a:rPr>
              <a:t>除法法则：</a:t>
            </a:r>
            <a:endParaRPr lang="zh-CN" altLang="en-US" sz="2400" noProof="1">
              <a:solidFill>
                <a:schemeClr val="accent6">
                  <a:lumMod val="75000"/>
                </a:schemeClr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Text Box 12">
            <a:extLst>
              <a:ext uri="{FF2B5EF4-FFF2-40B4-BE49-F238E27FC236}">
                <a16:creationId xmlns:a16="http://schemas.microsoft.com/office/drawing/2014/main" id="{8C8397E8-5A99-4459-8B5B-95968D14F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3429000"/>
            <a:ext cx="7708900" cy="1135063"/>
          </a:xfrm>
          <a:prstGeom prst="rect">
            <a:avLst/>
          </a:prstGeom>
          <a:noFill/>
          <a:ln w="25400" algn="ctr">
            <a:solidFill>
              <a:schemeClr val="accent5">
                <a:lumMod val="50000"/>
              </a:schemeClr>
            </a:solidFill>
            <a:prstDash val="sysDot"/>
            <a:miter lim="800000"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zh-CN" altLang="en-US" sz="2400" dirty="0">
                <a:solidFill>
                  <a:srgbClr val="0070C0"/>
                </a:solidFill>
                <a:latin typeface="黑体" pitchFamily="49" charset="-122"/>
                <a:ea typeface="黑体" pitchFamily="49" charset="-122"/>
              </a:rPr>
              <a:t>  </a:t>
            </a:r>
            <a:r>
              <a:rPr lang="zh-CN" altLang="en-US" sz="24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分式除以分式，把除式的分子、分母颠倒位置后，与被除式相乘</a:t>
            </a:r>
            <a:r>
              <a:rPr lang="en-US" altLang="zh-CN" sz="24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.</a:t>
            </a:r>
            <a:r>
              <a:rPr lang="zh-CN" altLang="en-US" sz="2400" dirty="0">
                <a:solidFill>
                  <a:srgbClr val="0070C0"/>
                </a:solidFill>
                <a:latin typeface="黑体" pitchFamily="49" charset="-122"/>
                <a:ea typeface="黑体" pitchFamily="49" charset="-122"/>
              </a:rPr>
              <a:t>　</a:t>
            </a:r>
          </a:p>
        </p:txBody>
      </p:sp>
      <p:sp>
        <p:nvSpPr>
          <p:cNvPr id="5129" name="TextBox 9">
            <a:extLst>
              <a:ext uri="{FF2B5EF4-FFF2-40B4-BE49-F238E27FC236}">
                <a16:creationId xmlns:a16="http://schemas.microsoft.com/office/drawing/2014/main" id="{CB48B3F9-7F65-4434-9C01-E654BB17C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4551363"/>
            <a:ext cx="35702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上述法则用式子表示为：</a:t>
            </a:r>
            <a:endParaRPr lang="en-US" altLang="zh-CN" sz="24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12300" name="Object 12">
            <a:extLst>
              <a:ext uri="{FF2B5EF4-FFF2-40B4-BE49-F238E27FC236}">
                <a16:creationId xmlns:a16="http://schemas.microsoft.com/office/drawing/2014/main" id="{C18CCCAD-B664-410D-8B39-D6892552E1D7}"/>
              </a:ext>
            </a:extLst>
          </p:cNvPr>
          <p:cNvGraphicFramePr>
            <a:graphicFrameLocks/>
          </p:cNvGraphicFramePr>
          <p:nvPr/>
        </p:nvGraphicFramePr>
        <p:xfrm>
          <a:off x="827088" y="5157788"/>
          <a:ext cx="2160587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r:id="rId3" imgW="737240" imgH="394042" progId="Equation.DSMT4">
                  <p:embed/>
                </p:oleObj>
              </mc:Choice>
              <mc:Fallback>
                <p:oleObj r:id="rId3" imgW="737240" imgH="394042" progId="Equation.DSMT4">
                  <p:embed/>
                  <p:pic>
                    <p:nvPicPr>
                      <p:cNvPr id="0" name="Object 1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5157788"/>
                        <a:ext cx="2160587" cy="1273175"/>
                      </a:xfrm>
                      <a:prstGeom prst="rect">
                        <a:avLst/>
                      </a:prstGeom>
                      <a:solidFill>
                        <a:srgbClr val="66FF99">
                          <a:alpha val="43137"/>
                        </a:srgb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1" name="Object 13">
            <a:extLst>
              <a:ext uri="{FF2B5EF4-FFF2-40B4-BE49-F238E27FC236}">
                <a16:creationId xmlns:a16="http://schemas.microsoft.com/office/drawing/2014/main" id="{0A4F3830-E539-4AE4-BFFA-81CD120A08D9}"/>
              </a:ext>
            </a:extLst>
          </p:cNvPr>
          <p:cNvGraphicFramePr>
            <a:graphicFrameLocks/>
          </p:cNvGraphicFramePr>
          <p:nvPr/>
        </p:nvGraphicFramePr>
        <p:xfrm>
          <a:off x="4429125" y="5013325"/>
          <a:ext cx="3643313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r:id="rId5" imgW="1232970" imgH="394042" progId="Equation.DSMT4">
                  <p:embed/>
                </p:oleObj>
              </mc:Choice>
              <mc:Fallback>
                <p:oleObj r:id="rId5" imgW="1232970" imgH="394042" progId="Equation.DSMT4">
                  <p:embed/>
                  <p:pic>
                    <p:nvPicPr>
                      <p:cNvPr id="0" name="Object 13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5" y="5013325"/>
                        <a:ext cx="3643313" cy="1285875"/>
                      </a:xfrm>
                      <a:prstGeom prst="rect">
                        <a:avLst/>
                      </a:prstGeom>
                      <a:solidFill>
                        <a:srgbClr val="33CCCC">
                          <a:alpha val="29019"/>
                        </a:srgb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2" name="圆角矩形 31">
            <a:extLst>
              <a:ext uri="{FF2B5EF4-FFF2-40B4-BE49-F238E27FC236}">
                <a16:creationId xmlns:a16="http://schemas.microsoft.com/office/drawing/2014/main" id="{5A258859-9E8F-4F66-AD99-210AD9E41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549275"/>
            <a:ext cx="1428750" cy="428625"/>
          </a:xfrm>
          <a:prstGeom prst="roundRect">
            <a:avLst>
              <a:gd name="adj" fmla="val 16667"/>
            </a:avLst>
          </a:prstGeom>
          <a:solidFill>
            <a:srgbClr val="FFFFD9"/>
          </a:solidFill>
          <a:ln w="25400">
            <a:solidFill>
              <a:srgbClr val="0099FF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1800" b="1">
                <a:latin typeface="微软雅黑" panose="020B0503020204020204" pitchFamily="34" charset="-122"/>
                <a:ea typeface="微软雅黑" panose="020B0503020204020204" pitchFamily="34" charset="-122"/>
              </a:rPr>
              <a:t>归纳法则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5" grpId="0"/>
      <p:bldP spid="7" grpId="0" bldLvl="0" animBg="1"/>
      <p:bldP spid="5127" grpId="0"/>
      <p:bldP spid="9" grpId="0" bldLvl="0" animBg="1"/>
      <p:bldP spid="51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>
            <a:extLst>
              <a:ext uri="{FF2B5EF4-FFF2-40B4-BE49-F238E27FC236}">
                <a16:creationId xmlns:a16="http://schemas.microsoft.com/office/drawing/2014/main" id="{88E52083-7B71-43D2-A65A-DB5C8C1D4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196975"/>
            <a:ext cx="3565525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zh-CN" altLang="en-US" sz="2400" dirty="0">
                <a:solidFill>
                  <a:schemeClr val="accent6">
                    <a:lumMod val="75000"/>
                  </a:schemeClr>
                </a:solidFill>
                <a:latin typeface="黑体" pitchFamily="49" charset="-122"/>
                <a:ea typeface="黑体" pitchFamily="49" charset="-122"/>
              </a:rPr>
              <a:t>例</a:t>
            </a:r>
            <a:r>
              <a:rPr lang="en-US" altLang="zh-CN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1</a:t>
            </a:r>
            <a:r>
              <a:rPr lang="en-US" altLang="zh-CN" sz="2400" dirty="0">
                <a:solidFill>
                  <a:schemeClr val="accent6">
                    <a:lumMod val="75000"/>
                  </a:schemeClr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计算</a:t>
            </a:r>
            <a:r>
              <a:rPr lang="en-US" altLang="zh-CN" sz="2400" dirty="0">
                <a:latin typeface="黑体" pitchFamily="49" charset="-122"/>
                <a:ea typeface="黑体" pitchFamily="49" charset="-122"/>
              </a:rPr>
              <a:t>:</a:t>
            </a:r>
          </a:p>
        </p:txBody>
      </p:sp>
      <p:sp>
        <p:nvSpPr>
          <p:cNvPr id="11" name="Text Box 33">
            <a:extLst>
              <a:ext uri="{FF2B5EF4-FFF2-40B4-BE49-F238E27FC236}">
                <a16:creationId xmlns:a16="http://schemas.microsoft.com/office/drawing/2014/main" id="{AF348027-C0F2-41B1-8562-3379C713D8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788" y="2651125"/>
            <a:ext cx="800100" cy="461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zh-CN" altLang="en-US" sz="2400" dirty="0">
                <a:solidFill>
                  <a:schemeClr val="accent6">
                    <a:lumMod val="75000"/>
                  </a:schemeClr>
                </a:solidFill>
                <a:latin typeface="黑体" pitchFamily="49" charset="-122"/>
                <a:ea typeface="黑体" pitchFamily="49" charset="-122"/>
              </a:rPr>
              <a:t>解：</a:t>
            </a:r>
            <a:endParaRPr lang="en-US" altLang="zh-CN" sz="2400" dirty="0">
              <a:solidFill>
                <a:schemeClr val="accent6">
                  <a:lumMod val="75000"/>
                </a:schemeClr>
              </a:solidFill>
              <a:latin typeface="黑体" pitchFamily="49" charset="-122"/>
              <a:ea typeface="黑体" pitchFamily="49" charset="-122"/>
            </a:endParaRPr>
          </a:p>
        </p:txBody>
      </p:sp>
      <p:graphicFrame>
        <p:nvGraphicFramePr>
          <p:cNvPr id="12" name="Object 10">
            <a:extLst>
              <a:ext uri="{FF2B5EF4-FFF2-40B4-BE49-F238E27FC236}">
                <a16:creationId xmlns:a16="http://schemas.microsoft.com/office/drawing/2014/main" id="{1B69D432-17F7-4CDE-8D81-8B79A2CCFFCE}"/>
              </a:ext>
            </a:extLst>
          </p:cNvPr>
          <p:cNvGraphicFramePr>
            <a:graphicFrameLocks/>
          </p:cNvGraphicFramePr>
          <p:nvPr/>
        </p:nvGraphicFramePr>
        <p:xfrm>
          <a:off x="1468438" y="2579688"/>
          <a:ext cx="1874837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8" r:id="rId3" imgW="826576" imgH="419646" progId="Equation.DSMT4">
                  <p:embed/>
                </p:oleObj>
              </mc:Choice>
              <mc:Fallback>
                <p:oleObj r:id="rId3" imgW="826576" imgH="419646" progId="Equation.DSMT4">
                  <p:embed/>
                  <p:pic>
                    <p:nvPicPr>
                      <p:cNvPr id="0" name="Objec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8438" y="2579688"/>
                        <a:ext cx="1874837" cy="117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1">
            <a:extLst>
              <a:ext uri="{FF2B5EF4-FFF2-40B4-BE49-F238E27FC236}">
                <a16:creationId xmlns:a16="http://schemas.microsoft.com/office/drawing/2014/main" id="{152CAA08-1720-4083-AE3D-09BF23AC0CD0}"/>
              </a:ext>
            </a:extLst>
          </p:cNvPr>
          <p:cNvGraphicFramePr>
            <a:graphicFrameLocks/>
          </p:cNvGraphicFramePr>
          <p:nvPr/>
        </p:nvGraphicFramePr>
        <p:xfrm>
          <a:off x="3389313" y="2527300"/>
          <a:ext cx="1903412" cy="125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9" r:id="rId5" imgW="495390" imgH="457560" progId="Equation.DSMT4">
                  <p:embed/>
                </p:oleObj>
              </mc:Choice>
              <mc:Fallback>
                <p:oleObj r:id="rId5" imgW="495390" imgH="457560" progId="Equation.DSMT4">
                  <p:embed/>
                  <p:pic>
                    <p:nvPicPr>
                      <p:cNvPr id="0" name="Object 1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9313" y="2527300"/>
                        <a:ext cx="1903412" cy="125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2">
            <a:extLst>
              <a:ext uri="{FF2B5EF4-FFF2-40B4-BE49-F238E27FC236}">
                <a16:creationId xmlns:a16="http://schemas.microsoft.com/office/drawing/2014/main" id="{6721155A-E45C-43AF-83D1-263F3C50BE06}"/>
              </a:ext>
            </a:extLst>
          </p:cNvPr>
          <p:cNvGraphicFramePr>
            <a:graphicFrameLocks/>
          </p:cNvGraphicFramePr>
          <p:nvPr/>
        </p:nvGraphicFramePr>
        <p:xfrm>
          <a:off x="5116513" y="2544763"/>
          <a:ext cx="1230312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0" r:id="rId7" imgW="482780" imgH="419370" progId="Equation.DSMT4">
                  <p:embed/>
                </p:oleObj>
              </mc:Choice>
              <mc:Fallback>
                <p:oleObj r:id="rId7" imgW="482780" imgH="419370" progId="Equation.DSMT4">
                  <p:embed/>
                  <p:pic>
                    <p:nvPicPr>
                      <p:cNvPr id="0" name="Object 12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6513" y="2544763"/>
                        <a:ext cx="1230312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3">
            <a:extLst>
              <a:ext uri="{FF2B5EF4-FFF2-40B4-BE49-F238E27FC236}">
                <a16:creationId xmlns:a16="http://schemas.microsoft.com/office/drawing/2014/main" id="{77A1BCF5-881D-4789-AC93-EAA8283C8E87}"/>
              </a:ext>
            </a:extLst>
          </p:cNvPr>
          <p:cNvGraphicFramePr>
            <a:graphicFrameLocks/>
          </p:cNvGraphicFramePr>
          <p:nvPr/>
        </p:nvGraphicFramePr>
        <p:xfrm>
          <a:off x="1497013" y="3852863"/>
          <a:ext cx="2540000" cy="1160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1" r:id="rId9" imgW="1080907" imgH="419646" progId="Equation.DSMT4">
                  <p:embed/>
                </p:oleObj>
              </mc:Choice>
              <mc:Fallback>
                <p:oleObj r:id="rId9" imgW="1080907" imgH="419646" progId="Equation.DSMT4">
                  <p:embed/>
                  <p:pic>
                    <p:nvPicPr>
                      <p:cNvPr id="0" name="Object 13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7013" y="3852863"/>
                        <a:ext cx="2540000" cy="1160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4">
            <a:extLst>
              <a:ext uri="{FF2B5EF4-FFF2-40B4-BE49-F238E27FC236}">
                <a16:creationId xmlns:a16="http://schemas.microsoft.com/office/drawing/2014/main" id="{D3E94B7D-9509-4CC7-9817-F0A3007EB866}"/>
              </a:ext>
            </a:extLst>
          </p:cNvPr>
          <p:cNvGraphicFramePr>
            <a:graphicFrameLocks/>
          </p:cNvGraphicFramePr>
          <p:nvPr/>
        </p:nvGraphicFramePr>
        <p:xfrm>
          <a:off x="4164013" y="3803650"/>
          <a:ext cx="2325687" cy="120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2" r:id="rId11" imgW="979175" imgH="419646" progId="Equation.DSMT4">
                  <p:embed/>
                </p:oleObj>
              </mc:Choice>
              <mc:Fallback>
                <p:oleObj r:id="rId11" imgW="979175" imgH="419646" progId="Equation.DSMT4">
                  <p:embed/>
                  <p:pic>
                    <p:nvPicPr>
                      <p:cNvPr id="0" name="Object 14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4013" y="3803650"/>
                        <a:ext cx="2325687" cy="120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5">
            <a:extLst>
              <a:ext uri="{FF2B5EF4-FFF2-40B4-BE49-F238E27FC236}">
                <a16:creationId xmlns:a16="http://schemas.microsoft.com/office/drawing/2014/main" id="{C4BD5B1B-79B2-47D5-A81B-567C58A1B6AF}"/>
              </a:ext>
            </a:extLst>
          </p:cNvPr>
          <p:cNvGraphicFramePr>
            <a:graphicFrameLocks/>
          </p:cNvGraphicFramePr>
          <p:nvPr/>
        </p:nvGraphicFramePr>
        <p:xfrm>
          <a:off x="6408738" y="3876675"/>
          <a:ext cx="1543050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3" r:id="rId13" imgW="584610" imgH="393945" progId="Equation.DSMT4">
                  <p:embed/>
                </p:oleObj>
              </mc:Choice>
              <mc:Fallback>
                <p:oleObj r:id="rId13" imgW="584610" imgH="393945" progId="Equation.DSMT4">
                  <p:embed/>
                  <p:pic>
                    <p:nvPicPr>
                      <p:cNvPr id="0" name="Object 15"/>
                      <p:cNvPicPr>
                        <a:picLocks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8738" y="3876675"/>
                        <a:ext cx="1543050" cy="106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6" name="圆角矩形 31">
            <a:extLst>
              <a:ext uri="{FF2B5EF4-FFF2-40B4-BE49-F238E27FC236}">
                <a16:creationId xmlns:a16="http://schemas.microsoft.com/office/drawing/2014/main" id="{DD587186-6212-4B89-A06C-05121D49F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549275"/>
            <a:ext cx="1428750" cy="428625"/>
          </a:xfrm>
          <a:prstGeom prst="roundRect">
            <a:avLst>
              <a:gd name="adj" fmla="val 16667"/>
            </a:avLst>
          </a:prstGeom>
          <a:solidFill>
            <a:srgbClr val="FFFFD9"/>
          </a:solidFill>
          <a:ln w="25400">
            <a:solidFill>
              <a:srgbClr val="0099FF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1800" b="1">
                <a:latin typeface="微软雅黑" panose="020B0503020204020204" pitchFamily="34" charset="-122"/>
                <a:ea typeface="微软雅黑" panose="020B0503020204020204" pitchFamily="34" charset="-122"/>
              </a:rPr>
              <a:t>典例精析</a:t>
            </a:r>
          </a:p>
        </p:txBody>
      </p:sp>
      <p:grpSp>
        <p:nvGrpSpPr>
          <p:cNvPr id="2" name="组合 23">
            <a:extLst>
              <a:ext uri="{FF2B5EF4-FFF2-40B4-BE49-F238E27FC236}">
                <a16:creationId xmlns:a16="http://schemas.microsoft.com/office/drawing/2014/main" id="{55046743-58E6-4638-853D-76EF88CC9360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5013325"/>
            <a:ext cx="8496300" cy="1439863"/>
            <a:chOff x="6228184" y="4941168"/>
            <a:chExt cx="2583988" cy="1440160"/>
          </a:xfrm>
        </p:grpSpPr>
        <p:sp>
          <p:nvSpPr>
            <p:cNvPr id="20" name="流程图: 过程 19">
              <a:extLst>
                <a:ext uri="{FF2B5EF4-FFF2-40B4-BE49-F238E27FC236}">
                  <a16:creationId xmlns:a16="http://schemas.microsoft.com/office/drawing/2014/main" id="{2CC3FA0A-6C46-4095-BB93-D2CA3DE26553}"/>
                </a:ext>
              </a:extLst>
            </p:cNvPr>
            <p:cNvSpPr/>
            <p:nvPr/>
          </p:nvSpPr>
          <p:spPr bwMode="auto">
            <a:xfrm>
              <a:off x="6228184" y="4941168"/>
              <a:ext cx="2540053" cy="1440160"/>
            </a:xfrm>
            <a:prstGeom prst="flowChartProcess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27000" dist="63500" dir="5400000" sx="101000" sy="101000" algn="t" rotWithShape="0">
                <a:prstClr val="black">
                  <a:alpha val="29000"/>
                </a:prstClr>
              </a:outerShdw>
            </a:effec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 dirty="0"/>
            </a:p>
          </p:txBody>
        </p:sp>
        <p:sp>
          <p:nvSpPr>
            <p:cNvPr id="22" name="椭圆 21">
              <a:extLst>
                <a:ext uri="{FF2B5EF4-FFF2-40B4-BE49-F238E27FC236}">
                  <a16:creationId xmlns:a16="http://schemas.microsoft.com/office/drawing/2014/main" id="{55BB00B2-6BD0-4262-8534-4FF7D3439E74}"/>
                </a:ext>
              </a:extLst>
            </p:cNvPr>
            <p:cNvSpPr/>
            <p:nvPr/>
          </p:nvSpPr>
          <p:spPr bwMode="auto">
            <a:xfrm>
              <a:off x="7495862" y="5013176"/>
              <a:ext cx="74555" cy="216084"/>
            </a:xfrm>
            <a:prstGeom prst="ellipse">
              <a:avLst/>
            </a:prstGeom>
            <a:solidFill>
              <a:srgbClr val="FF66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2700" h="69850"/>
            </a:sp3d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6162" name="TextBox 22">
              <a:extLst>
                <a:ext uri="{FF2B5EF4-FFF2-40B4-BE49-F238E27FC236}">
                  <a16:creationId xmlns:a16="http://schemas.microsoft.com/office/drawing/2014/main" id="{903B9ECE-8B61-4CB9-B49D-19A1829D01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71154" y="5157113"/>
              <a:ext cx="2541018" cy="120039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1" hangingPunct="1">
                <a:lnSpc>
                  <a:spcPct val="150000"/>
                </a:lnSpc>
                <a:buFont typeface="Arial" panose="020B0604020202020204" pitchFamily="34" charset="0"/>
                <a:buNone/>
                <a:defRPr/>
              </a:pPr>
              <a:r>
                <a:rPr lang="zh-CN" altLang="en-US" sz="2400" noProof="1">
                  <a:solidFill>
                    <a:srgbClr val="FF0000"/>
                  </a:solidFill>
                  <a:latin typeface="黑体" pitchFamily="2" charset="-122"/>
                  <a:ea typeface="黑体" pitchFamily="2" charset="-122"/>
                  <a:cs typeface="+mn-ea"/>
                </a:rPr>
                <a:t>注意：</a:t>
              </a:r>
              <a:r>
                <a:rPr lang="zh-CN" altLang="en-US" sz="2400" noProof="1">
                  <a:latin typeface="黑体" pitchFamily="2" charset="-122"/>
                  <a:ea typeface="黑体" pitchFamily="2" charset="-122"/>
                  <a:cs typeface="+mn-ea"/>
                </a:rPr>
                <a:t>按照法则进行分式乘除运算，如果运算结果不是最简分式，一定要进行约分，使运算结果化成最简分式。</a:t>
              </a:r>
              <a:endParaRPr lang="zh-CN" altLang="en-US" sz="2400" dirty="0">
                <a:latin typeface="黑体" pitchFamily="49" charset="-122"/>
                <a:ea typeface="黑体" pitchFamily="49" charset="-122"/>
              </a:endParaRPr>
            </a:p>
          </p:txBody>
        </p:sp>
      </p:grpSp>
      <p:grpSp>
        <p:nvGrpSpPr>
          <p:cNvPr id="3" name="组合 23">
            <a:extLst>
              <a:ext uri="{FF2B5EF4-FFF2-40B4-BE49-F238E27FC236}">
                <a16:creationId xmlns:a16="http://schemas.microsoft.com/office/drawing/2014/main" id="{DF0DCB37-E492-47F8-A50D-78CAA6718BCD}"/>
              </a:ext>
            </a:extLst>
          </p:cNvPr>
          <p:cNvGrpSpPr>
            <a:grpSpLocks/>
          </p:cNvGrpSpPr>
          <p:nvPr/>
        </p:nvGrpSpPr>
        <p:grpSpPr bwMode="auto">
          <a:xfrm>
            <a:off x="6156325" y="1700213"/>
            <a:ext cx="2735263" cy="1439862"/>
            <a:chOff x="6156325" y="1700213"/>
            <a:chExt cx="2735263" cy="1439862"/>
          </a:xfrm>
        </p:grpSpPr>
        <p:sp>
          <p:nvSpPr>
            <p:cNvPr id="18" name="云形标注 17">
              <a:extLst>
                <a:ext uri="{FF2B5EF4-FFF2-40B4-BE49-F238E27FC236}">
                  <a16:creationId xmlns:a16="http://schemas.microsoft.com/office/drawing/2014/main" id="{DA5BC395-2DDE-4611-851A-D8CEB842DEC9}"/>
                </a:ext>
              </a:extLst>
            </p:cNvPr>
            <p:cNvSpPr/>
            <p:nvPr/>
          </p:nvSpPr>
          <p:spPr>
            <a:xfrm>
              <a:off x="6156325" y="1700213"/>
              <a:ext cx="2735263" cy="1439862"/>
            </a:xfrm>
            <a:prstGeom prst="cloudCallout">
              <a:avLst>
                <a:gd name="adj1" fmla="val -77046"/>
                <a:gd name="adj2" fmla="val -61134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FEE8FC"/>
                </a:gs>
              </a:gsLst>
              <a:path path="rect">
                <a:fillToRect l="50000" t="50000" r="50000" b="50000"/>
              </a:path>
              <a:tileRect/>
            </a:gradFill>
            <a:ln w="12700" cap="flat" cmpd="sng">
              <a:solidFill>
                <a:srgbClr val="FF00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>
                <a:spcBef>
                  <a:spcPct val="50000"/>
                </a:spcBef>
                <a:buFont typeface="Arial" panose="020B0604020202020204" pitchFamily="34" charset="0"/>
                <a:buNone/>
                <a:defRPr/>
              </a:pPr>
              <a:endParaRPr lang="zh-CN" altLang="en-US" sz="3200" b="1" noProof="1">
                <a:solidFill>
                  <a:srgbClr val="924ABE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charset="0"/>
                <a:ea typeface="黑体" pitchFamily="2" charset="-122"/>
              </a:endParaRP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A831CEB6-5959-4DCD-A889-0674128A54F1}"/>
                </a:ext>
              </a:extLst>
            </p:cNvPr>
            <p:cNvSpPr/>
            <p:nvPr/>
          </p:nvSpPr>
          <p:spPr>
            <a:xfrm>
              <a:off x="6443663" y="1916113"/>
              <a:ext cx="2160587" cy="1128712"/>
            </a:xfrm>
            <a:prstGeom prst="rect">
              <a:avLst/>
            </a:prstGeom>
            <a:noFill/>
            <a:ln w="12700">
              <a:noFill/>
              <a:miter/>
            </a:ln>
          </p:spPr>
          <p:txBody>
            <a:bodyPr>
              <a:spAutoFit/>
            </a:bodyPr>
            <a:lstStyle/>
            <a:p>
              <a:pPr eaLnBrk="1" hangingPunct="1">
                <a:lnSpc>
                  <a:spcPct val="150000"/>
                </a:lnSpc>
                <a:spcBef>
                  <a:spcPct val="50000"/>
                </a:spcBef>
                <a:buFont typeface="Arial" panose="020B0604020202020204" pitchFamily="34" charset="0"/>
                <a:buNone/>
                <a:defRPr/>
              </a:pPr>
              <a:r>
                <a:rPr lang="zh-CN" altLang="en-US" sz="2400" noProof="1">
                  <a:solidFill>
                    <a:srgbClr val="924ABE"/>
                  </a:solidFill>
                  <a:latin typeface="Arial" charset="0"/>
                  <a:ea typeface="黑体" pitchFamily="2" charset="-122"/>
                  <a:cs typeface="+mn-ea"/>
                </a:rPr>
                <a:t>先把除法转化为乘法</a:t>
              </a:r>
              <a:endParaRPr lang="zh-CN" altLang="en-US" sz="2400" noProof="1">
                <a:solidFill>
                  <a:srgbClr val="924ABE"/>
                </a:solidFill>
                <a:latin typeface="Arial" charset="0"/>
                <a:ea typeface="黑体" pitchFamily="2" charset="-122"/>
              </a:endParaRPr>
            </a:p>
          </p:txBody>
        </p:sp>
      </p:grpSp>
      <p:sp>
        <p:nvSpPr>
          <p:cNvPr id="21" name="云形标注 20">
            <a:extLst>
              <a:ext uri="{FF2B5EF4-FFF2-40B4-BE49-F238E27FC236}">
                <a16:creationId xmlns:a16="http://schemas.microsoft.com/office/drawing/2014/main" id="{BF63DFE2-3B41-48FE-97C8-39C317E1DFEB}"/>
              </a:ext>
            </a:extLst>
          </p:cNvPr>
          <p:cNvSpPr/>
          <p:nvPr/>
        </p:nvSpPr>
        <p:spPr>
          <a:xfrm>
            <a:off x="7380288" y="3644900"/>
            <a:ext cx="1871662" cy="936625"/>
          </a:xfrm>
          <a:prstGeom prst="cloudCallout">
            <a:avLst>
              <a:gd name="adj1" fmla="val -133458"/>
              <a:gd name="adj2" fmla="val 2713"/>
            </a:avLst>
          </a:prstGeom>
          <a:gradFill rotWithShape="1">
            <a:gsLst>
              <a:gs pos="0">
                <a:schemeClr val="bg1"/>
              </a:gs>
              <a:gs pos="100000">
                <a:srgbClr val="FEE8FC"/>
              </a:gs>
            </a:gsLst>
            <a:path path="rect">
              <a:fillToRect l="50000" t="50000" r="50000" b="50000"/>
            </a:path>
            <a:tileRect/>
          </a:gradFill>
          <a:ln w="1270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endParaRPr lang="zh-CN" altLang="en-US" sz="3200" b="1" noProof="1">
              <a:solidFill>
                <a:srgbClr val="924ABE"/>
              </a:solidFill>
              <a:effectLst>
                <a:outerShdw blurRad="38100" dist="38100" dir="2700000">
                  <a:srgbClr val="000000"/>
                </a:outerShdw>
              </a:effectLst>
              <a:latin typeface="Arial" charset="0"/>
              <a:ea typeface="黑体" pitchFamily="2" charset="-122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5648D85C-8C04-40E3-8D23-C67B92279E7C}"/>
              </a:ext>
            </a:extLst>
          </p:cNvPr>
          <p:cNvSpPr/>
          <p:nvPr/>
        </p:nvSpPr>
        <p:spPr>
          <a:xfrm>
            <a:off x="7740650" y="3802063"/>
            <a:ext cx="1150938" cy="461962"/>
          </a:xfrm>
          <a:prstGeom prst="rect">
            <a:avLst/>
          </a:prstGeom>
          <a:noFill/>
          <a:ln w="12700">
            <a:noFill/>
            <a:miter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2400" noProof="1">
                <a:solidFill>
                  <a:srgbClr val="924ABE"/>
                </a:solidFill>
                <a:latin typeface="Arial" charset="0"/>
                <a:ea typeface="黑体" pitchFamily="2" charset="-122"/>
                <a:cs typeface="+mn-ea"/>
              </a:rPr>
              <a:t>约分</a:t>
            </a:r>
            <a:endParaRPr lang="zh-CN" altLang="en-US" sz="2400" noProof="1">
              <a:solidFill>
                <a:srgbClr val="924ABE"/>
              </a:solidFill>
              <a:latin typeface="Arial" charset="0"/>
              <a:ea typeface="黑体" pitchFamily="2" charset="-122"/>
            </a:endParaRPr>
          </a:p>
        </p:txBody>
      </p:sp>
      <p:graphicFrame>
        <p:nvGraphicFramePr>
          <p:cNvPr id="9231" name="Object 10">
            <a:extLst>
              <a:ext uri="{FF2B5EF4-FFF2-40B4-BE49-F238E27FC236}">
                <a16:creationId xmlns:a16="http://schemas.microsoft.com/office/drawing/2014/main" id="{7BD4500C-09DD-443A-BA6D-CE9440A6CC7A}"/>
              </a:ext>
            </a:extLst>
          </p:cNvPr>
          <p:cNvGraphicFramePr>
            <a:graphicFrameLocks/>
          </p:cNvGraphicFramePr>
          <p:nvPr/>
        </p:nvGraphicFramePr>
        <p:xfrm>
          <a:off x="1836738" y="979488"/>
          <a:ext cx="1989137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4" r:id="rId15" imgW="876930" imgH="419370" progId="Equation.DSMT4">
                  <p:embed/>
                </p:oleObj>
              </mc:Choice>
              <mc:Fallback>
                <p:oleObj r:id="rId15" imgW="876930" imgH="419370" progId="Equation.DSMT4">
                  <p:embed/>
                  <p:pic>
                    <p:nvPicPr>
                      <p:cNvPr id="0" name="Objec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6738" y="979488"/>
                        <a:ext cx="1989137" cy="117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2" name="Object 13">
            <a:extLst>
              <a:ext uri="{FF2B5EF4-FFF2-40B4-BE49-F238E27FC236}">
                <a16:creationId xmlns:a16="http://schemas.microsoft.com/office/drawing/2014/main" id="{5D10DE82-D2DD-44BB-B136-8450BCBC9158}"/>
              </a:ext>
            </a:extLst>
          </p:cNvPr>
          <p:cNvGraphicFramePr>
            <a:graphicFrameLocks/>
          </p:cNvGraphicFramePr>
          <p:nvPr/>
        </p:nvGraphicFramePr>
        <p:xfrm>
          <a:off x="4095750" y="979488"/>
          <a:ext cx="2628900" cy="1160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5" r:id="rId17" imgW="1118321" imgH="419370" progId="Equation.DSMT4">
                  <p:embed/>
                </p:oleObj>
              </mc:Choice>
              <mc:Fallback>
                <p:oleObj r:id="rId17" imgW="1118321" imgH="419370" progId="Equation.DSMT4">
                  <p:embed/>
                  <p:pic>
                    <p:nvPicPr>
                      <p:cNvPr id="0" name="Object 13"/>
                      <p:cNvPicPr>
                        <a:picLocks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5750" y="979488"/>
                        <a:ext cx="2628900" cy="1160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 animBg="1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D74202-4469-4827-A813-DB945009AC6F}"/>
              </a:ext>
            </a:extLst>
          </p:cNvPr>
          <p:cNvSpPr txBox="1"/>
          <p:nvPr/>
        </p:nvSpPr>
        <p:spPr>
          <a:xfrm>
            <a:off x="250825" y="765175"/>
            <a:ext cx="2636838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2400" dirty="0">
                <a:solidFill>
                  <a:schemeClr val="accent6">
                    <a:lumMod val="75000"/>
                  </a:schemeClr>
                </a:solidFill>
                <a:latin typeface="黑体" pitchFamily="49" charset="-122"/>
                <a:ea typeface="黑体" pitchFamily="49" charset="-122"/>
              </a:rPr>
              <a:t>例</a:t>
            </a:r>
            <a:r>
              <a:rPr lang="en-US" altLang="zh-CN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2</a:t>
            </a:r>
            <a:r>
              <a:rPr lang="en-US" altLang="zh-CN" sz="2400" dirty="0">
                <a:solidFill>
                  <a:schemeClr val="accent6">
                    <a:lumMod val="75000"/>
                  </a:schemeClr>
                </a:solidFill>
                <a:latin typeface="黑体" pitchFamily="49" charset="-122"/>
                <a:ea typeface="黑体" pitchFamily="49" charset="-122"/>
              </a:rPr>
              <a:t>  </a:t>
            </a: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计算：</a:t>
            </a:r>
          </a:p>
        </p:txBody>
      </p:sp>
      <p:graphicFrame>
        <p:nvGraphicFramePr>
          <p:cNvPr id="15" name="对象 39938">
            <a:extLst>
              <a:ext uri="{FF2B5EF4-FFF2-40B4-BE49-F238E27FC236}">
                <a16:creationId xmlns:a16="http://schemas.microsoft.com/office/drawing/2014/main" id="{E8DC33C9-51A1-415B-A169-1AAA925B5A95}"/>
              </a:ext>
            </a:extLst>
          </p:cNvPr>
          <p:cNvGraphicFramePr>
            <a:graphicFrameLocks/>
          </p:cNvGraphicFramePr>
          <p:nvPr/>
        </p:nvGraphicFramePr>
        <p:xfrm>
          <a:off x="1301750" y="1223963"/>
          <a:ext cx="5556250" cy="119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r:id="rId3" imgW="1386810" imgH="403913" progId="Equation.DSMT4">
                  <p:embed/>
                </p:oleObj>
              </mc:Choice>
              <mc:Fallback>
                <p:oleObj r:id="rId3" imgW="1386810" imgH="403913" progId="Equation.DSMT4">
                  <p:embed/>
                  <p:pic>
                    <p:nvPicPr>
                      <p:cNvPr id="0" name="对象 39938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0" y="1223963"/>
                        <a:ext cx="5556250" cy="1198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文本框 39939">
            <a:extLst>
              <a:ext uri="{FF2B5EF4-FFF2-40B4-BE49-F238E27FC236}">
                <a16:creationId xmlns:a16="http://schemas.microsoft.com/office/drawing/2014/main" id="{394B00C1-D075-4A59-939D-C62FF318C165}"/>
              </a:ext>
            </a:extLst>
          </p:cNvPr>
          <p:cNvSpPr txBox="1"/>
          <p:nvPr/>
        </p:nvSpPr>
        <p:spPr>
          <a:xfrm>
            <a:off x="539750" y="2895600"/>
            <a:ext cx="2811463" cy="461963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000000"/>
              </a:buClr>
              <a:buFont typeface="Arial" panose="020B0604020202020204" pitchFamily="34" charset="0"/>
              <a:buNone/>
              <a:defRPr/>
            </a:pPr>
            <a:r>
              <a:rPr lang="zh-CN" altLang="en-US" sz="2400" noProof="1">
                <a:solidFill>
                  <a:srgbClr val="FF0000"/>
                </a:solidFill>
                <a:latin typeface="黑体" pitchFamily="2" charset="-122"/>
                <a:ea typeface="黑体" pitchFamily="2" charset="-122"/>
                <a:cs typeface="+mn-ea"/>
              </a:rPr>
              <a:t>解：原式</a:t>
            </a:r>
            <a:r>
              <a:rPr lang="en-US" altLang="zh-CN" sz="2400" noProof="1">
                <a:solidFill>
                  <a:srgbClr val="FF0000"/>
                </a:solidFill>
                <a:latin typeface="黑体" pitchFamily="2" charset="-122"/>
                <a:ea typeface="黑体" pitchFamily="2" charset="-122"/>
                <a:cs typeface="+mn-ea"/>
              </a:rPr>
              <a:t>=</a:t>
            </a:r>
            <a:endParaRPr lang="en-US" altLang="zh-CN" sz="2400" noProof="1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</p:txBody>
      </p:sp>
      <p:graphicFrame>
        <p:nvGraphicFramePr>
          <p:cNvPr id="17" name="对象 39940">
            <a:extLst>
              <a:ext uri="{FF2B5EF4-FFF2-40B4-BE49-F238E27FC236}">
                <a16:creationId xmlns:a16="http://schemas.microsoft.com/office/drawing/2014/main" id="{CCA80B8B-FF07-4183-A36F-75D6BA09BFF6}"/>
              </a:ext>
            </a:extLst>
          </p:cNvPr>
          <p:cNvGraphicFramePr>
            <a:graphicFrameLocks/>
          </p:cNvGraphicFramePr>
          <p:nvPr/>
        </p:nvGraphicFramePr>
        <p:xfrm>
          <a:off x="2443163" y="2533650"/>
          <a:ext cx="3608387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r:id="rId5" imgW="1409537" imgH="426615" progId="Equation.DSMT4">
                  <p:embed/>
                </p:oleObj>
              </mc:Choice>
              <mc:Fallback>
                <p:oleObj r:id="rId5" imgW="1409537" imgH="426615" progId="Equation.DSMT4">
                  <p:embed/>
                  <p:pic>
                    <p:nvPicPr>
                      <p:cNvPr id="0" name="对象 39940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3163" y="2533650"/>
                        <a:ext cx="3608387" cy="140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39944">
            <a:extLst>
              <a:ext uri="{FF2B5EF4-FFF2-40B4-BE49-F238E27FC236}">
                <a16:creationId xmlns:a16="http://schemas.microsoft.com/office/drawing/2014/main" id="{0789FAC6-99A7-44B5-B948-F311C45AC232}"/>
              </a:ext>
            </a:extLst>
          </p:cNvPr>
          <p:cNvGraphicFramePr>
            <a:graphicFrameLocks/>
          </p:cNvGraphicFramePr>
          <p:nvPr/>
        </p:nvGraphicFramePr>
        <p:xfrm>
          <a:off x="2457450" y="3860800"/>
          <a:ext cx="3506788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0" r:id="rId7" imgW="1409537" imgH="426615" progId="Equation.DSMT4">
                  <p:embed/>
                </p:oleObj>
              </mc:Choice>
              <mc:Fallback>
                <p:oleObj r:id="rId7" imgW="1409537" imgH="426615" progId="Equation.DSMT4">
                  <p:embed/>
                  <p:pic>
                    <p:nvPicPr>
                      <p:cNvPr id="0" name="对象 39944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7450" y="3860800"/>
                        <a:ext cx="3506788" cy="140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对象 39945">
            <a:extLst>
              <a:ext uri="{FF2B5EF4-FFF2-40B4-BE49-F238E27FC236}">
                <a16:creationId xmlns:a16="http://schemas.microsoft.com/office/drawing/2014/main" id="{161B3156-B053-4795-9151-9FD0DF7FCD4F}"/>
              </a:ext>
            </a:extLst>
          </p:cNvPr>
          <p:cNvGraphicFramePr>
            <a:graphicFrameLocks/>
          </p:cNvGraphicFramePr>
          <p:nvPr/>
        </p:nvGraphicFramePr>
        <p:xfrm>
          <a:off x="2468563" y="5248275"/>
          <a:ext cx="2625725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r:id="rId9" imgW="990511" imgH="403913" progId="Equation.DSMT4">
                  <p:embed/>
                </p:oleObj>
              </mc:Choice>
              <mc:Fallback>
                <p:oleObj r:id="rId9" imgW="990511" imgH="403913" progId="Equation.DSMT4">
                  <p:embed/>
                  <p:pic>
                    <p:nvPicPr>
                      <p:cNvPr id="0" name="对象 39945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8563" y="5248275"/>
                        <a:ext cx="2625725" cy="132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组合 26">
            <a:extLst>
              <a:ext uri="{FF2B5EF4-FFF2-40B4-BE49-F238E27FC236}">
                <a16:creationId xmlns:a16="http://schemas.microsoft.com/office/drawing/2014/main" id="{C43E7F74-E841-4BB9-BF71-F32ED3B76E4B}"/>
              </a:ext>
            </a:extLst>
          </p:cNvPr>
          <p:cNvGrpSpPr>
            <a:grpSpLocks/>
          </p:cNvGrpSpPr>
          <p:nvPr/>
        </p:nvGrpSpPr>
        <p:grpSpPr bwMode="auto">
          <a:xfrm>
            <a:off x="6181725" y="2360613"/>
            <a:ext cx="2587625" cy="1709737"/>
            <a:chOff x="6181108" y="2360317"/>
            <a:chExt cx="2587565" cy="1709370"/>
          </a:xfrm>
        </p:grpSpPr>
        <p:sp>
          <p:nvSpPr>
            <p:cNvPr id="10252" name="云形标注 25">
              <a:extLst>
                <a:ext uri="{FF2B5EF4-FFF2-40B4-BE49-F238E27FC236}">
                  <a16:creationId xmlns:a16="http://schemas.microsoft.com/office/drawing/2014/main" id="{1440D6AC-AE9C-4C0C-A4D8-F2D27481ED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1108" y="2360317"/>
              <a:ext cx="2587565" cy="1709370"/>
            </a:xfrm>
            <a:prstGeom prst="cloudCallout">
              <a:avLst>
                <a:gd name="adj1" fmla="val -60644"/>
                <a:gd name="adj2" fmla="val -544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21" name="文本框 39947">
              <a:extLst>
                <a:ext uri="{FF2B5EF4-FFF2-40B4-BE49-F238E27FC236}">
                  <a16:creationId xmlns:a16="http://schemas.microsoft.com/office/drawing/2014/main" id="{632C2047-3158-449C-9115-9751D76C7B69}"/>
                </a:ext>
              </a:extLst>
            </p:cNvPr>
            <p:cNvSpPr txBox="1"/>
            <p:nvPr/>
          </p:nvSpPr>
          <p:spPr>
            <a:xfrm>
              <a:off x="6444627" y="2420629"/>
              <a:ext cx="2303410" cy="1569700"/>
            </a:xfrm>
            <a:prstGeom prst="rect">
              <a:avLst/>
            </a:prstGeom>
            <a:noFill/>
            <a:ln w="12700">
              <a:noFill/>
              <a:miter/>
            </a:ln>
          </p:spPr>
          <p:txBody>
            <a:bodyPr>
              <a:spAutoFit/>
            </a:bodyPr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r>
                <a:rPr lang="zh-CN" altLang="en-US" sz="2400" noProof="1">
                  <a:solidFill>
                    <a:srgbClr val="924ABE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latin typeface="Arial" charset="0"/>
                  <a:ea typeface="黑体" pitchFamily="2" charset="-122"/>
                  <a:cs typeface="+mn-ea"/>
                </a:rPr>
                <a:t> </a:t>
              </a:r>
              <a:r>
                <a:rPr lang="zh-CN" altLang="en-US" sz="2400" noProof="1">
                  <a:solidFill>
                    <a:srgbClr val="149494"/>
                  </a:solidFill>
                  <a:latin typeface="Arial" charset="0"/>
                  <a:ea typeface="黑体" pitchFamily="2" charset="-122"/>
                  <a:cs typeface="+mn-ea"/>
                </a:rPr>
                <a:t>分子、分母是多项式时，先分解因式 便于约分</a:t>
              </a:r>
              <a:r>
                <a:rPr lang="en-US" altLang="zh-CN" sz="2400" noProof="1">
                  <a:solidFill>
                    <a:srgbClr val="149494"/>
                  </a:solidFill>
                  <a:latin typeface="Arial" charset="0"/>
                  <a:ea typeface="黑体" pitchFamily="2" charset="-122"/>
                  <a:cs typeface="+mn-ea"/>
                </a:rPr>
                <a:t>.</a:t>
              </a:r>
              <a:endParaRPr lang="en-US" altLang="zh-CN" sz="2400" noProof="1">
                <a:solidFill>
                  <a:srgbClr val="149494"/>
                </a:solidFill>
                <a:latin typeface="Arial" charset="0"/>
                <a:ea typeface="黑体" pitchFamily="2" charset="-122"/>
              </a:endParaRPr>
            </a:p>
          </p:txBody>
        </p:sp>
      </p:grpSp>
      <p:grpSp>
        <p:nvGrpSpPr>
          <p:cNvPr id="4" name="组合 27">
            <a:extLst>
              <a:ext uri="{FF2B5EF4-FFF2-40B4-BE49-F238E27FC236}">
                <a16:creationId xmlns:a16="http://schemas.microsoft.com/office/drawing/2014/main" id="{75FE0244-FAE6-4136-A252-13629B9706B8}"/>
              </a:ext>
            </a:extLst>
          </p:cNvPr>
          <p:cNvGrpSpPr>
            <a:grpSpLocks/>
          </p:cNvGrpSpPr>
          <p:nvPr/>
        </p:nvGrpSpPr>
        <p:grpSpPr bwMode="auto">
          <a:xfrm>
            <a:off x="5940425" y="4365625"/>
            <a:ext cx="2016125" cy="935038"/>
            <a:chOff x="5940152" y="4365104"/>
            <a:chExt cx="2016224" cy="936104"/>
          </a:xfrm>
        </p:grpSpPr>
        <p:sp>
          <p:nvSpPr>
            <p:cNvPr id="10250" name="云形标注 24">
              <a:extLst>
                <a:ext uri="{FF2B5EF4-FFF2-40B4-BE49-F238E27FC236}">
                  <a16:creationId xmlns:a16="http://schemas.microsoft.com/office/drawing/2014/main" id="{F1A7E22B-EE56-4EFA-8916-B9DEF5FBE0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0152" y="4365104"/>
              <a:ext cx="2016224" cy="936104"/>
            </a:xfrm>
            <a:prstGeom prst="cloudCallout">
              <a:avLst>
                <a:gd name="adj1" fmla="val -59704"/>
                <a:gd name="adj2" fmla="val -4377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23" name="文本框 39949">
              <a:extLst>
                <a:ext uri="{FF2B5EF4-FFF2-40B4-BE49-F238E27FC236}">
                  <a16:creationId xmlns:a16="http://schemas.microsoft.com/office/drawing/2014/main" id="{22E993F5-6035-4D1A-A229-3A7D100D458D}"/>
                </a:ext>
              </a:extLst>
            </p:cNvPr>
            <p:cNvSpPr txBox="1"/>
            <p:nvPr/>
          </p:nvSpPr>
          <p:spPr>
            <a:xfrm>
              <a:off x="6445002" y="4551054"/>
              <a:ext cx="863642" cy="462489"/>
            </a:xfrm>
            <a:prstGeom prst="rect">
              <a:avLst/>
            </a:prstGeom>
            <a:noFill/>
            <a:ln w="12700">
              <a:noFill/>
              <a:miter/>
            </a:ln>
          </p:spPr>
          <p:txBody>
            <a:bodyPr>
              <a:spAutoFit/>
            </a:bodyPr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r>
                <a:rPr lang="zh-CN" altLang="en-US" sz="2400" noProof="1">
                  <a:solidFill>
                    <a:srgbClr val="149494"/>
                  </a:solidFill>
                  <a:latin typeface="黑体" pitchFamily="49" charset="-122"/>
                  <a:ea typeface="黑体" pitchFamily="49" charset="-122"/>
                  <a:cs typeface="+mn-ea"/>
                </a:rPr>
                <a:t>约分</a:t>
              </a:r>
              <a:endParaRPr lang="en-US" altLang="zh-CN" sz="2400" noProof="1">
                <a:solidFill>
                  <a:srgbClr val="149494"/>
                </a:solidFill>
                <a:latin typeface="黑体" pitchFamily="49" charset="-122"/>
                <a:ea typeface="黑体" pitchFamily="49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椭圆形标注 7">
            <a:extLst>
              <a:ext uri="{FF2B5EF4-FFF2-40B4-BE49-F238E27FC236}">
                <a16:creationId xmlns:a16="http://schemas.microsoft.com/office/drawing/2014/main" id="{AA7CB8EA-E86A-4E6E-9DB3-DF876230D786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156325" y="4149725"/>
            <a:ext cx="2808288" cy="2160588"/>
          </a:xfrm>
          <a:prstGeom prst="wedgeEllipseCallout">
            <a:avLst>
              <a:gd name="adj1" fmla="val 37394"/>
              <a:gd name="adj2" fmla="val 59625"/>
            </a:avLst>
          </a:prstGeom>
          <a:gradFill rotWithShape="1">
            <a:gsLst>
              <a:gs pos="0">
                <a:schemeClr val="bg1"/>
              </a:gs>
              <a:gs pos="100000">
                <a:srgbClr val="FEE8FC"/>
              </a:gs>
            </a:gsLst>
            <a:path path="rect">
              <a:fillToRect l="50000" t="50000" r="50000" b="50000"/>
            </a:path>
          </a:gradFill>
          <a:ln w="12700">
            <a:solidFill>
              <a:srgbClr val="FF00FF"/>
            </a:solidFill>
            <a:miter lim="800000"/>
            <a:headEnd/>
            <a:tailEnd/>
          </a:ln>
        </p:spPr>
        <p:txBody>
          <a:bodyPr rot="10800000"/>
          <a:lstStyle/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endParaRPr lang="en-US" altLang="en-US" sz="2400" noProof="1">
              <a:effectLst>
                <a:outerShdw blurRad="38100" dist="38100" dir="2700000">
                  <a:srgbClr val="FFFFFF"/>
                </a:outerShdw>
              </a:effectLst>
              <a:latin typeface="黑体" pitchFamily="49" charset="-122"/>
              <a:ea typeface="黑体" pitchFamily="49" charset="-122"/>
            </a:endParaRPr>
          </a:p>
        </p:txBody>
      </p:sp>
      <p:graphicFrame>
        <p:nvGraphicFramePr>
          <p:cNvPr id="10" name="对象 40962">
            <a:extLst>
              <a:ext uri="{FF2B5EF4-FFF2-40B4-BE49-F238E27FC236}">
                <a16:creationId xmlns:a16="http://schemas.microsoft.com/office/drawing/2014/main" id="{B41D77BE-5A00-4133-A5AB-D447A1AC3025}"/>
              </a:ext>
            </a:extLst>
          </p:cNvPr>
          <p:cNvGraphicFramePr>
            <a:graphicFrameLocks/>
          </p:cNvGraphicFramePr>
          <p:nvPr/>
        </p:nvGraphicFramePr>
        <p:xfrm>
          <a:off x="846138" y="855663"/>
          <a:ext cx="4211637" cy="115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r:id="rId3" imgW="1436091" imgH="393790" progId="Equation.DSMT4">
                  <p:embed/>
                </p:oleObj>
              </mc:Choice>
              <mc:Fallback>
                <p:oleObj r:id="rId3" imgW="1436091" imgH="393790" progId="Equation.DSMT4">
                  <p:embed/>
                  <p:pic>
                    <p:nvPicPr>
                      <p:cNvPr id="0" name="对象 4096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38" y="855663"/>
                        <a:ext cx="4211637" cy="1154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文本框 40963">
            <a:extLst>
              <a:ext uri="{FF2B5EF4-FFF2-40B4-BE49-F238E27FC236}">
                <a16:creationId xmlns:a16="http://schemas.microsoft.com/office/drawing/2014/main" id="{59C3E8AD-9EB4-4E0C-85B6-C433E1B066A0}"/>
              </a:ext>
            </a:extLst>
          </p:cNvPr>
          <p:cNvSpPr txBox="1"/>
          <p:nvPr/>
        </p:nvSpPr>
        <p:spPr>
          <a:xfrm>
            <a:off x="395288" y="2420938"/>
            <a:ext cx="2811462" cy="461962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000000"/>
              </a:buClr>
              <a:buFont typeface="Arial" panose="020B0604020202020204" pitchFamily="34" charset="0"/>
              <a:buNone/>
              <a:defRPr/>
            </a:pPr>
            <a:r>
              <a:rPr lang="zh-CN" altLang="en-US" sz="2400" noProof="1">
                <a:solidFill>
                  <a:srgbClr val="FF0000"/>
                </a:solidFill>
                <a:latin typeface="黑体" pitchFamily="49" charset="-122"/>
                <a:ea typeface="黑体" pitchFamily="49" charset="-122"/>
                <a:cs typeface="+mn-ea"/>
              </a:rPr>
              <a:t>解：</a:t>
            </a:r>
            <a:r>
              <a:rPr lang="zh-CN" altLang="en-US" sz="2400" noProof="1">
                <a:solidFill>
                  <a:srgbClr val="FF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黑体" pitchFamily="49" charset="-122"/>
                <a:ea typeface="黑体" pitchFamily="49" charset="-122"/>
                <a:cs typeface="+mn-ea"/>
              </a:rPr>
              <a:t>原式</a:t>
            </a:r>
            <a:r>
              <a:rPr lang="en-US" altLang="zh-CN" sz="2400" noProof="1">
                <a:solidFill>
                  <a:srgbClr val="FF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黑体" pitchFamily="49" charset="-122"/>
                <a:ea typeface="黑体" pitchFamily="49" charset="-122"/>
                <a:cs typeface="+mn-ea"/>
              </a:rPr>
              <a:t>=</a:t>
            </a:r>
            <a:endParaRPr lang="en-US" altLang="zh-CN" sz="2400" noProof="1">
              <a:solidFill>
                <a:srgbClr val="FF0000"/>
              </a:solidFill>
              <a:effectLst>
                <a:outerShdw blurRad="38100" dist="38100" dir="2700000">
                  <a:srgbClr val="FFFFFF"/>
                </a:outerShdw>
              </a:effectLst>
              <a:latin typeface="黑体" pitchFamily="49" charset="-122"/>
              <a:ea typeface="黑体" pitchFamily="49" charset="-122"/>
            </a:endParaRPr>
          </a:p>
        </p:txBody>
      </p:sp>
      <p:graphicFrame>
        <p:nvGraphicFramePr>
          <p:cNvPr id="13" name="对象 40964">
            <a:extLst>
              <a:ext uri="{FF2B5EF4-FFF2-40B4-BE49-F238E27FC236}">
                <a16:creationId xmlns:a16="http://schemas.microsoft.com/office/drawing/2014/main" id="{4384F6ED-2270-48F0-9DF8-4291A0A4435C}"/>
              </a:ext>
            </a:extLst>
          </p:cNvPr>
          <p:cNvGraphicFramePr>
            <a:graphicFrameLocks/>
          </p:cNvGraphicFramePr>
          <p:nvPr/>
        </p:nvGraphicFramePr>
        <p:xfrm>
          <a:off x="2070100" y="1989138"/>
          <a:ext cx="3346450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5" r:id="rId5" imgW="1169923" imgH="419646" progId="Equation.DSMT4">
                  <p:embed/>
                </p:oleObj>
              </mc:Choice>
              <mc:Fallback>
                <p:oleObj r:id="rId5" imgW="1169923" imgH="419646" progId="Equation.DSMT4">
                  <p:embed/>
                  <p:pic>
                    <p:nvPicPr>
                      <p:cNvPr id="0" name="对象 40964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0" y="1989138"/>
                        <a:ext cx="3346450" cy="120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40965">
            <a:extLst>
              <a:ext uri="{FF2B5EF4-FFF2-40B4-BE49-F238E27FC236}">
                <a16:creationId xmlns:a16="http://schemas.microsoft.com/office/drawing/2014/main" id="{B8448789-1266-4F26-86AF-FF7109AA0E2C}"/>
              </a:ext>
            </a:extLst>
          </p:cNvPr>
          <p:cNvGraphicFramePr>
            <a:graphicFrameLocks/>
          </p:cNvGraphicFramePr>
          <p:nvPr/>
        </p:nvGraphicFramePr>
        <p:xfrm>
          <a:off x="1868488" y="3016250"/>
          <a:ext cx="4759325" cy="130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r:id="rId7" imgW="1727950" imgH="419282" progId="Equation.DSMT4">
                  <p:embed/>
                </p:oleObj>
              </mc:Choice>
              <mc:Fallback>
                <p:oleObj r:id="rId7" imgW="1727950" imgH="419282" progId="Equation.DSMT4">
                  <p:embed/>
                  <p:pic>
                    <p:nvPicPr>
                      <p:cNvPr id="0" name="对象 40965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8488" y="3016250"/>
                        <a:ext cx="4759325" cy="1306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40966">
            <a:extLst>
              <a:ext uri="{FF2B5EF4-FFF2-40B4-BE49-F238E27FC236}">
                <a16:creationId xmlns:a16="http://schemas.microsoft.com/office/drawing/2014/main" id="{C11D2B46-79E9-4F15-9F5B-73487B7CEDFA}"/>
              </a:ext>
            </a:extLst>
          </p:cNvPr>
          <p:cNvGraphicFramePr>
            <a:graphicFrameLocks/>
          </p:cNvGraphicFramePr>
          <p:nvPr/>
        </p:nvGraphicFramePr>
        <p:xfrm>
          <a:off x="1762125" y="4310063"/>
          <a:ext cx="2886075" cy="1160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r:id="rId9" imgW="1042305" imgH="419464" progId="Equation.DSMT4">
                  <p:embed/>
                </p:oleObj>
              </mc:Choice>
              <mc:Fallback>
                <p:oleObj r:id="rId9" imgW="1042305" imgH="419464" progId="Equation.DSMT4">
                  <p:embed/>
                  <p:pic>
                    <p:nvPicPr>
                      <p:cNvPr id="0" name="对象 40966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2125" y="4310063"/>
                        <a:ext cx="2886075" cy="1160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40967">
            <a:extLst>
              <a:ext uri="{FF2B5EF4-FFF2-40B4-BE49-F238E27FC236}">
                <a16:creationId xmlns:a16="http://schemas.microsoft.com/office/drawing/2014/main" id="{E4D347FF-497D-4A36-AFD6-E75CFACFB253}"/>
              </a:ext>
            </a:extLst>
          </p:cNvPr>
          <p:cNvGraphicFramePr>
            <a:graphicFrameLocks/>
          </p:cNvGraphicFramePr>
          <p:nvPr/>
        </p:nvGraphicFramePr>
        <p:xfrm>
          <a:off x="1801813" y="5335588"/>
          <a:ext cx="1995487" cy="1189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r:id="rId11" imgW="661021" imgH="393945" progId="Equation.DSMT4">
                  <p:embed/>
                </p:oleObj>
              </mc:Choice>
              <mc:Fallback>
                <p:oleObj r:id="rId11" imgW="661021" imgH="393945" progId="Equation.DSMT4">
                  <p:embed/>
                  <p:pic>
                    <p:nvPicPr>
                      <p:cNvPr id="0" name="对象 40967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1813" y="5335588"/>
                        <a:ext cx="1995487" cy="1189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线形标注 1 16">
            <a:extLst>
              <a:ext uri="{FF2B5EF4-FFF2-40B4-BE49-F238E27FC236}">
                <a16:creationId xmlns:a16="http://schemas.microsoft.com/office/drawing/2014/main" id="{203589F9-CFAE-4FC7-BEAD-A9EB936C45C8}"/>
              </a:ext>
            </a:extLst>
          </p:cNvPr>
          <p:cNvSpPr/>
          <p:nvPr/>
        </p:nvSpPr>
        <p:spPr>
          <a:xfrm>
            <a:off x="6472238" y="1052513"/>
            <a:ext cx="2300287" cy="1050925"/>
          </a:xfrm>
          <a:prstGeom prst="borderCallout1">
            <a:avLst>
              <a:gd name="adj1" fmla="val 10875"/>
              <a:gd name="adj2" fmla="val -3315"/>
              <a:gd name="adj3" fmla="val 80361"/>
              <a:gd name="adj4" fmla="val -43963"/>
            </a:avLst>
          </a:prstGeom>
          <a:gradFill rotWithShape="1">
            <a:gsLst>
              <a:gs pos="0">
                <a:schemeClr val="bg1"/>
              </a:gs>
              <a:gs pos="100000">
                <a:srgbClr val="FEE8FC"/>
              </a:gs>
            </a:gsLst>
            <a:path path="shape">
              <a:fillToRect l="50000" t="50000" r="50000" b="50000"/>
            </a:path>
            <a:tileRect/>
          </a:gradFill>
          <a:ln w="38100" cap="flat" cmpd="sng">
            <a:solidFill>
              <a:srgbClr val="FF00FF"/>
            </a:solidFill>
            <a:prstDash val="solid"/>
            <a:miter/>
            <a:headEnd type="triangle" w="med" len="med"/>
            <a:tailEnd type="none" w="med" len="med"/>
          </a:ln>
        </p:spPr>
        <p:txBody>
          <a:bodyPr/>
          <a:lstStyle/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endParaRPr lang="zh-CN" altLang="en-US" sz="2400" noProof="1">
              <a:effectLst>
                <a:outerShdw blurRad="38100" dist="38100" dir="2700000">
                  <a:srgbClr val="FFFFFF"/>
                </a:outerShdw>
              </a:effectLst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8" name="文本框 40969">
            <a:extLst>
              <a:ext uri="{FF2B5EF4-FFF2-40B4-BE49-F238E27FC236}">
                <a16:creationId xmlns:a16="http://schemas.microsoft.com/office/drawing/2014/main" id="{30603B37-DE9C-430F-BABE-3CF80CE64714}"/>
              </a:ext>
            </a:extLst>
          </p:cNvPr>
          <p:cNvSpPr txBox="1"/>
          <p:nvPr/>
        </p:nvSpPr>
        <p:spPr>
          <a:xfrm>
            <a:off x="6497638" y="1022350"/>
            <a:ext cx="2376487" cy="830263"/>
          </a:xfrm>
          <a:prstGeom prst="rect">
            <a:avLst/>
          </a:prstGeom>
          <a:noFill/>
          <a:ln w="12700">
            <a:noFill/>
            <a:miter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2400" noProof="1">
                <a:solidFill>
                  <a:srgbClr val="80008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黑体" pitchFamily="49" charset="-122"/>
                <a:ea typeface="黑体" pitchFamily="49" charset="-122"/>
                <a:cs typeface="+mn-ea"/>
              </a:rPr>
              <a:t>  </a:t>
            </a:r>
            <a:r>
              <a:rPr lang="zh-CN" altLang="en-US" sz="2400" noProof="1">
                <a:solidFill>
                  <a:srgbClr val="000099"/>
                </a:solidFill>
                <a:latin typeface="黑体" pitchFamily="49" charset="-122"/>
                <a:ea typeface="黑体" pitchFamily="49" charset="-122"/>
                <a:cs typeface="+mn-ea"/>
              </a:rPr>
              <a:t>先把除法转化为乘法</a:t>
            </a:r>
            <a:r>
              <a:rPr lang="en-US" altLang="zh-CN" sz="2400" noProof="1">
                <a:solidFill>
                  <a:srgbClr val="000099"/>
                </a:solidFill>
                <a:latin typeface="黑体" pitchFamily="49" charset="-122"/>
                <a:ea typeface="黑体" pitchFamily="49" charset="-122"/>
                <a:cs typeface="+mn-ea"/>
              </a:rPr>
              <a:t>.</a:t>
            </a:r>
            <a:endParaRPr lang="en-US" altLang="zh-CN" sz="2400" noProof="1">
              <a:solidFill>
                <a:srgbClr val="000099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96460269-4AA2-4FA0-8364-4B228B260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0638" y="4451350"/>
            <a:ext cx="23050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400">
                <a:solidFill>
                  <a:srgbClr val="0000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整式与分式  运算时，可以把整式看成分母是</a:t>
            </a:r>
            <a:r>
              <a:rPr lang="en-US" altLang="zh-CN" sz="2400">
                <a:solidFill>
                  <a:srgbClr val="0000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>
                <a:solidFill>
                  <a:srgbClr val="0000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的分式．</a:t>
            </a:r>
          </a:p>
        </p:txBody>
      </p:sp>
      <p:sp>
        <p:nvSpPr>
          <p:cNvPr id="20" name="椭圆 19">
            <a:extLst>
              <a:ext uri="{FF2B5EF4-FFF2-40B4-BE49-F238E27FC236}">
                <a16:creationId xmlns:a16="http://schemas.microsoft.com/office/drawing/2014/main" id="{3761CF19-E952-4E50-A087-5C0A553FC1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75" y="5661025"/>
            <a:ext cx="431800" cy="5746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24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40972">
            <a:extLst>
              <a:ext uri="{FF2B5EF4-FFF2-40B4-BE49-F238E27FC236}">
                <a16:creationId xmlns:a16="http://schemas.microsoft.com/office/drawing/2014/main" id="{34859BCC-A527-4F09-8B0B-373FFC171E78}"/>
              </a:ext>
            </a:extLst>
          </p:cNvPr>
          <p:cNvSpPr txBox="1"/>
          <p:nvPr/>
        </p:nvSpPr>
        <p:spPr>
          <a:xfrm>
            <a:off x="179388" y="4437063"/>
            <a:ext cx="1690687" cy="823912"/>
          </a:xfrm>
          <a:prstGeom prst="rect">
            <a:avLst/>
          </a:prstGeom>
          <a:noFill/>
          <a:ln w="12700">
            <a:noFill/>
            <a:miter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2400" noProof="1">
                <a:solidFill>
                  <a:srgbClr val="000099"/>
                </a:solidFill>
                <a:latin typeface="黑体" pitchFamily="49" charset="-122"/>
                <a:ea typeface="黑体" pitchFamily="49" charset="-122"/>
                <a:cs typeface="+mn-ea"/>
              </a:rPr>
              <a:t>负号怎么得来的？</a:t>
            </a:r>
            <a:endParaRPr lang="zh-CN" altLang="en-US" sz="2400" noProof="1">
              <a:solidFill>
                <a:srgbClr val="000099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22" name="直接连接符 21">
            <a:extLst>
              <a:ext uri="{FF2B5EF4-FFF2-40B4-BE49-F238E27FC236}">
                <a16:creationId xmlns:a16="http://schemas.microsoft.com/office/drawing/2014/main" id="{6BE40AFA-6E3D-496A-AD63-8079B1B817F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9250" y="5300663"/>
            <a:ext cx="649288" cy="431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 animBg="1"/>
      <p:bldP spid="12" grpId="0"/>
      <p:bldP spid="17" grpId="0" animBg="1"/>
      <p:bldP spid="18" grpId="0"/>
      <p:bldP spid="19" grpId="0"/>
      <p:bldP spid="21" grpId="0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Pages>0</Pages>
  <Words>922</Words>
  <Characters>0</Characters>
  <Application>Microsoft Office PowerPoint</Application>
  <DocSecurity>0</DocSecurity>
  <PresentationFormat>全屏显示(4:3)</PresentationFormat>
  <Lines>0</Lines>
  <Paragraphs>103</Paragraphs>
  <Slides>18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18</vt:i4>
      </vt:variant>
    </vt:vector>
  </HeadingPairs>
  <TitlesOfParts>
    <vt:vector size="32" baseType="lpstr">
      <vt:lpstr>黑体</vt:lpstr>
      <vt:lpstr>楷体_GB2312</vt:lpstr>
      <vt:lpstr>隶书</vt:lpstr>
      <vt:lpstr>宋体</vt:lpstr>
      <vt:lpstr>微软雅黑</vt:lpstr>
      <vt:lpstr>Arial</vt:lpstr>
      <vt:lpstr>Calibri</vt:lpstr>
      <vt:lpstr>Cambria Math</vt:lpstr>
      <vt:lpstr>Times New Roman</vt:lpstr>
      <vt:lpstr>Wingdings</vt:lpstr>
      <vt:lpstr>默认设计模板</vt:lpstr>
      <vt:lpstr>Equation.3</vt:lpstr>
      <vt:lpstr>Equation.DSMT4</vt:lpstr>
      <vt:lpstr>Equation.KSEE3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subject/>
  <dc:creator>Administrator</dc:creator>
  <cp:keywords/>
  <dc:description/>
  <cp:lastModifiedBy>周 攀</cp:lastModifiedBy>
  <cp:revision>706</cp:revision>
  <dcterms:created xsi:type="dcterms:W3CDTF">2015-07-09T08:14:18Z</dcterms:created>
  <dcterms:modified xsi:type="dcterms:W3CDTF">2021-11-23T06:50:11Z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2052-10.1.0.5603</vt:lpwstr>
  </property>
</Properties>
</file>