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</p:sldMasterIdLst>
  <p:notesMasterIdLst>
    <p:notesMasterId r:id="rId5"/>
  </p:notesMasterIdLst>
  <p:sldIdLst>
    <p:sldId id="288" r:id="rId4"/>
    <p:sldId id="257" r:id="rId6"/>
    <p:sldId id="294" r:id="rId7"/>
    <p:sldId id="258" r:id="rId8"/>
    <p:sldId id="295" r:id="rId9"/>
    <p:sldId id="322" r:id="rId10"/>
    <p:sldId id="296" r:id="rId11"/>
    <p:sldId id="323" r:id="rId12"/>
    <p:sldId id="350" r:id="rId13"/>
    <p:sldId id="351" r:id="rId14"/>
    <p:sldId id="297" r:id="rId15"/>
    <p:sldId id="386" r:id="rId16"/>
    <p:sldId id="377" r:id="rId17"/>
    <p:sldId id="396" r:id="rId18"/>
    <p:sldId id="352" r:id="rId19"/>
    <p:sldId id="397" r:id="rId20"/>
    <p:sldId id="379" r:id="rId21"/>
    <p:sldId id="298" r:id="rId22"/>
    <p:sldId id="380" r:id="rId23"/>
    <p:sldId id="381" r:id="rId24"/>
    <p:sldId id="382" r:id="rId25"/>
    <p:sldId id="384" r:id="rId26"/>
    <p:sldId id="383" r:id="rId27"/>
  </p:sldIdLst>
  <p:sldSz cx="12192000" cy="6858000"/>
  <p:notesSz cx="7103745" cy="10234295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8" userDrawn="1">
          <p15:clr>
            <a:srgbClr val="A4A3A4"/>
          </p15:clr>
        </p15:guide>
        <p15:guide id="2" pos="37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817DE"/>
    <a:srgbClr val="DC09D5"/>
    <a:srgbClr val="0E19F6"/>
    <a:srgbClr val="6A5B5E"/>
    <a:srgbClr val="716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315" autoAdjust="0"/>
  </p:normalViewPr>
  <p:slideViewPr>
    <p:cSldViewPr snapToGrid="0" showGuides="1">
      <p:cViewPr>
        <p:scale>
          <a:sx n="66" d="100"/>
          <a:sy n="66" d="100"/>
        </p:scale>
        <p:origin x="1536" y="906"/>
      </p:cViewPr>
      <p:guideLst>
        <p:guide orient="horz" pos="2118"/>
        <p:guide pos="37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12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FBEAE-F2C8-431B-AAA7-EF79899AE3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907705" y="134906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tags" Target="../tags/tag50.xml"/><Relationship Id="rId2" Type="http://schemas.openxmlformats.org/officeDocument/2006/relationships/image" Target="../media/image14.png"/><Relationship Id="rId1" Type="http://schemas.openxmlformats.org/officeDocument/2006/relationships/tags" Target="../tags/tag4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tags" Target="../tags/tag52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6" Type="http://schemas.openxmlformats.org/officeDocument/2006/relationships/notesSlide" Target="../notesSlides/notesSlide11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0.png"/><Relationship Id="rId13" Type="http://schemas.openxmlformats.org/officeDocument/2006/relationships/tags" Target="../tags/tag58.xml"/><Relationship Id="rId12" Type="http://schemas.openxmlformats.org/officeDocument/2006/relationships/image" Target="../media/image9.png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image" Target="../media/image16.png"/><Relationship Id="rId5" Type="http://schemas.openxmlformats.org/officeDocument/2006/relationships/tags" Target="../tags/tag61.xml"/><Relationship Id="rId4" Type="http://schemas.openxmlformats.org/officeDocument/2006/relationships/image" Target="../media/image15.png"/><Relationship Id="rId3" Type="http://schemas.openxmlformats.org/officeDocument/2006/relationships/tags" Target="../tags/tag60.xml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64.xml"/><Relationship Id="rId1" Type="http://schemas.openxmlformats.org/officeDocument/2006/relationships/tags" Target="../tags/tag5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image" Target="../media/image16.png"/><Relationship Id="rId5" Type="http://schemas.openxmlformats.org/officeDocument/2006/relationships/tags" Target="../tags/tag67.xml"/><Relationship Id="rId4" Type="http://schemas.openxmlformats.org/officeDocument/2006/relationships/image" Target="../media/image15.png"/><Relationship Id="rId3" Type="http://schemas.openxmlformats.org/officeDocument/2006/relationships/tags" Target="../tags/tag66.xml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tags" Target="../tags/tag73.xml"/><Relationship Id="rId4" Type="http://schemas.openxmlformats.org/officeDocument/2006/relationships/image" Target="../media/image15.png"/><Relationship Id="rId3" Type="http://schemas.openxmlformats.org/officeDocument/2006/relationships/tags" Target="../tags/tag72.xml"/><Relationship Id="rId2" Type="http://schemas.openxmlformats.org/officeDocument/2006/relationships/image" Target="../media/image4.png"/><Relationship Id="rId1" Type="http://schemas.openxmlformats.org/officeDocument/2006/relationships/tags" Target="../tags/tag7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tags" Target="../tags/tag76.xml"/><Relationship Id="rId4" Type="http://schemas.openxmlformats.org/officeDocument/2006/relationships/image" Target="../media/image15.png"/><Relationship Id="rId3" Type="http://schemas.openxmlformats.org/officeDocument/2006/relationships/tags" Target="../tags/tag75.xml"/><Relationship Id="rId2" Type="http://schemas.openxmlformats.org/officeDocument/2006/relationships/image" Target="../media/image4.png"/><Relationship Id="rId1" Type="http://schemas.openxmlformats.org/officeDocument/2006/relationships/tags" Target="../tags/tag7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16.png"/><Relationship Id="rId7" Type="http://schemas.openxmlformats.org/officeDocument/2006/relationships/tags" Target="../tags/tag80.xml"/><Relationship Id="rId6" Type="http://schemas.openxmlformats.org/officeDocument/2006/relationships/image" Target="../media/image15.png"/><Relationship Id="rId5" Type="http://schemas.openxmlformats.org/officeDocument/2006/relationships/tags" Target="../tags/tag79.xml"/><Relationship Id="rId4" Type="http://schemas.openxmlformats.org/officeDocument/2006/relationships/image" Target="../media/image4.png"/><Relationship Id="rId3" Type="http://schemas.openxmlformats.org/officeDocument/2006/relationships/tags" Target="../tags/tag78.xml"/><Relationship Id="rId2" Type="http://schemas.openxmlformats.org/officeDocument/2006/relationships/image" Target="../media/image9.png"/><Relationship Id="rId13" Type="http://schemas.openxmlformats.org/officeDocument/2006/relationships/notesSlide" Target="../notesSlides/notesSlide16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82.xml"/><Relationship Id="rId10" Type="http://schemas.openxmlformats.org/officeDocument/2006/relationships/image" Target="../media/image10.png"/><Relationship Id="rId1" Type="http://schemas.openxmlformats.org/officeDocument/2006/relationships/tags" Target="../tags/tag7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image" Target="../media/image16.png"/><Relationship Id="rId7" Type="http://schemas.openxmlformats.org/officeDocument/2006/relationships/tags" Target="../tags/tag86.xml"/><Relationship Id="rId6" Type="http://schemas.openxmlformats.org/officeDocument/2006/relationships/image" Target="../media/image15.png"/><Relationship Id="rId5" Type="http://schemas.openxmlformats.org/officeDocument/2006/relationships/tags" Target="../tags/tag85.xml"/><Relationship Id="rId4" Type="http://schemas.openxmlformats.org/officeDocument/2006/relationships/image" Target="../media/image4.png"/><Relationship Id="rId3" Type="http://schemas.openxmlformats.org/officeDocument/2006/relationships/tags" Target="../tags/tag84.xml"/><Relationship Id="rId2" Type="http://schemas.openxmlformats.org/officeDocument/2006/relationships/image" Target="../media/image9.png"/><Relationship Id="rId13" Type="http://schemas.openxmlformats.org/officeDocument/2006/relationships/notesSlide" Target="../notesSlides/notesSlide17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10" Type="http://schemas.openxmlformats.org/officeDocument/2006/relationships/tags" Target="../tags/tag88.xml"/><Relationship Id="rId1" Type="http://schemas.openxmlformats.org/officeDocument/2006/relationships/tags" Target="../tags/tag83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tags" Target="../tags/tag90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6" Type="http://schemas.openxmlformats.org/officeDocument/2006/relationships/notesSlide" Target="../notesSlides/notesSlide18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0.png"/><Relationship Id="rId13" Type="http://schemas.openxmlformats.org/officeDocument/2006/relationships/tags" Target="../tags/tag96.xml"/><Relationship Id="rId12" Type="http://schemas.openxmlformats.org/officeDocument/2006/relationships/image" Target="../media/image9.png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tags" Target="../tags/tag8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tags" Target="../tags/tag99.xml"/><Relationship Id="rId4" Type="http://schemas.openxmlformats.org/officeDocument/2006/relationships/image" Target="../media/image4.png"/><Relationship Id="rId3" Type="http://schemas.openxmlformats.org/officeDocument/2006/relationships/tags" Target="../tags/tag98.xml"/><Relationship Id="rId2" Type="http://schemas.openxmlformats.org/officeDocument/2006/relationships/image" Target="../media/image18.png"/><Relationship Id="rId1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tags" Target="../tags/tag101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6" Type="http://schemas.openxmlformats.org/officeDocument/2006/relationships/notesSlide" Target="../notesSlides/notesSlide20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0.png"/><Relationship Id="rId13" Type="http://schemas.openxmlformats.org/officeDocument/2006/relationships/tags" Target="../tags/tag107.xml"/><Relationship Id="rId12" Type="http://schemas.openxmlformats.org/officeDocument/2006/relationships/image" Target="../media/image9.png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tags" Target="../tags/tag110.xml"/><Relationship Id="rId4" Type="http://schemas.openxmlformats.org/officeDocument/2006/relationships/image" Target="../media/image4.png"/><Relationship Id="rId3" Type="http://schemas.openxmlformats.org/officeDocument/2006/relationships/tags" Target="../tags/tag109.xml"/><Relationship Id="rId2" Type="http://schemas.openxmlformats.org/officeDocument/2006/relationships/image" Target="../media/image18.png"/><Relationship Id="rId1" Type="http://schemas.openxmlformats.org/officeDocument/2006/relationships/tags" Target="../tags/tag108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image" Target="../media/image12.png"/><Relationship Id="rId5" Type="http://schemas.openxmlformats.org/officeDocument/2006/relationships/tags" Target="../tags/tag113.xml"/><Relationship Id="rId4" Type="http://schemas.openxmlformats.org/officeDocument/2006/relationships/image" Target="../media/image4.png"/><Relationship Id="rId3" Type="http://schemas.openxmlformats.org/officeDocument/2006/relationships/tags" Target="../tags/tag112.xml"/><Relationship Id="rId2" Type="http://schemas.openxmlformats.org/officeDocument/2006/relationships/image" Target="../media/image18.png"/><Relationship Id="rId12" Type="http://schemas.openxmlformats.org/officeDocument/2006/relationships/notesSlide" Target="../notesSlides/notesSlide22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17.xml"/><Relationship Id="rId1" Type="http://schemas.openxmlformats.org/officeDocument/2006/relationships/tags" Target="../tags/tag1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tags" Target="../tags/tag120.xml"/><Relationship Id="rId4" Type="http://schemas.openxmlformats.org/officeDocument/2006/relationships/image" Target="../media/image4.png"/><Relationship Id="rId3" Type="http://schemas.openxmlformats.org/officeDocument/2006/relationships/tags" Target="../tags/tag119.xml"/><Relationship Id="rId2" Type="http://schemas.openxmlformats.org/officeDocument/2006/relationships/image" Target="../media/image18.png"/><Relationship Id="rId1" Type="http://schemas.openxmlformats.org/officeDocument/2006/relationships/tags" Target="../tags/tag11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tags" Target="../tags/tag7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0.png"/><Relationship Id="rId13" Type="http://schemas.openxmlformats.org/officeDocument/2006/relationships/tags" Target="../tags/tag13.xml"/><Relationship Id="rId12" Type="http://schemas.openxmlformats.org/officeDocument/2006/relationships/image" Target="../media/image9.png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../media/image11.png"/><Relationship Id="rId6" Type="http://schemas.openxmlformats.org/officeDocument/2006/relationships/tags" Target="../tags/tag16.xml"/><Relationship Id="rId5" Type="http://schemas.openxmlformats.org/officeDocument/2006/relationships/image" Target="../media/image8.png"/><Relationship Id="rId4" Type="http://schemas.openxmlformats.org/officeDocument/2006/relationships/image" Target="../media/image6.jpeg"/><Relationship Id="rId3" Type="http://schemas.openxmlformats.org/officeDocument/2006/relationships/tags" Target="../tags/tag15.xml"/><Relationship Id="rId2" Type="http://schemas.openxmlformats.org/officeDocument/2006/relationships/image" Target="../media/image4.png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tags" Target="../tags/tag23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0.png"/><Relationship Id="rId13" Type="http://schemas.openxmlformats.org/officeDocument/2006/relationships/tags" Target="../tags/tag29.xml"/><Relationship Id="rId12" Type="http://schemas.openxmlformats.org/officeDocument/2006/relationships/image" Target="../media/image9.png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2.png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6.xml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tags" Target="../tags/tag36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0.png"/><Relationship Id="rId13" Type="http://schemas.openxmlformats.org/officeDocument/2006/relationships/tags" Target="../tags/tag42.xml"/><Relationship Id="rId12" Type="http://schemas.openxmlformats.org/officeDocument/2006/relationships/image" Target="../media/image9.png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tags" Target="../tags/tag4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tags" Target="../tags/tag48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tags" Target="../tags/tag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3"/>
          <p:cNvGrpSpPr/>
          <p:nvPr/>
        </p:nvGrpSpPr>
        <p:grpSpPr>
          <a:xfrm>
            <a:off x="-43815" y="-53340"/>
            <a:ext cx="12278995" cy="6875780"/>
            <a:chOff x="0" y="0"/>
            <a:chExt cx="9144000" cy="5143501"/>
          </a:xfrm>
        </p:grpSpPr>
        <p:pic>
          <p:nvPicPr>
            <p:cNvPr id="3076" name="图片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0" y="974759"/>
              <a:ext cx="9144000" cy="41687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7" name="图片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9144000" cy="97475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6804" name="矩形 76803"/>
          <p:cNvSpPr/>
          <p:nvPr>
            <p:custDataLst>
              <p:tags r:id="rId5"/>
            </p:custDataLst>
          </p:nvPr>
        </p:nvSpPr>
        <p:spPr>
          <a:xfrm>
            <a:off x="3248660" y="458471"/>
            <a:ext cx="7019925" cy="9931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r>
              <a:rPr lang="zh-CN" altLang="en-US" sz="9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699999" algn="ctr" rotWithShape="0">
                    <a:srgbClr val="990000"/>
                  </a:outerShdw>
                </a:effectLst>
                <a:uFillTx/>
                <a:latin typeface="华文新魏" charset="0"/>
                <a:ea typeface="华文新魏" charset="0"/>
              </a:rPr>
              <a:t>记承天寺夜游</a:t>
            </a:r>
            <a:endParaRPr lang="zh-CN" altLang="en-US" sz="9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5921" dir="2699999" algn="ctr" rotWithShape="0">
                  <a:srgbClr val="990000"/>
                </a:outerShdw>
              </a:effectLst>
              <a:uFillTx/>
              <a:latin typeface="华文新魏" charset="0"/>
              <a:ea typeface="华文新魏" charset="0"/>
            </a:endParaRPr>
          </a:p>
        </p:txBody>
      </p:sp>
      <p:sp>
        <p:nvSpPr>
          <p:cNvPr id="76805" name="矩形 76804"/>
          <p:cNvSpPr/>
          <p:nvPr>
            <p:custDataLst>
              <p:tags r:id="rId6"/>
            </p:custDataLst>
          </p:nvPr>
        </p:nvSpPr>
        <p:spPr>
          <a:xfrm>
            <a:off x="6649720" y="2270125"/>
            <a:ext cx="2452371" cy="996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r>
              <a:rPr lang="zh-CN" altLang="en-US" sz="80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uFillTx/>
                <a:latin typeface="华文新魏" charset="0"/>
                <a:ea typeface="华文新魏" charset="0"/>
              </a:rPr>
              <a:t>苏 轼</a:t>
            </a:r>
            <a:endParaRPr lang="zh-CN" altLang="en-US" sz="80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uFillTx/>
              <a:latin typeface="华文新魏" charset="0"/>
              <a:ea typeface="华文新魏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6000000">
            <a:off x="9319260" y="3390900"/>
            <a:ext cx="3212465" cy="3212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1269"/>
            <a:ext cx="12192000" cy="6858001"/>
          </a:xfrm>
          <a:prstGeom prst="rect">
            <a:avLst/>
          </a:prstGeom>
        </p:spPr>
      </p:pic>
      <p:pic>
        <p:nvPicPr>
          <p:cNvPr id="4" name="图片 3" descr="灯笼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" y="-8890"/>
            <a:ext cx="2241550" cy="22218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99745" y="871220"/>
            <a:ext cx="114827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00000"/>
              </a:lnSpc>
            </a:pPr>
            <a:r>
              <a:rPr lang="zh-CN" altLang="en-US" sz="4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3.课下注释把“盖”解释为“大概是”，能不能解释为“原来是”？为什么？</a:t>
            </a:r>
            <a:endParaRPr lang="zh-CN" altLang="en-US" sz="48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9745" y="2795905"/>
            <a:ext cx="1119187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5400">
                <a:solidFill>
                  <a:srgbClr val="DC09D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      </a:t>
            </a:r>
            <a:r>
              <a:rPr lang="zh-CN" altLang="en-US" sz="5400">
                <a:solidFill>
                  <a:srgbClr val="DC09D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流露出苏轼二人的陶醉，或许月色朦胧了精神，或许二人小酌之后已经微醺迷醉，半醉半梦当中怀疑：这大概是竹子和柏树的影子吧。</a:t>
            </a:r>
            <a:endParaRPr lang="zh-CN" altLang="en-US" sz="5400">
              <a:solidFill>
                <a:srgbClr val="DC09D5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/>
          <a:srcRect l="15659" t="13525" r="14231" b="34707"/>
          <a:stretch>
            <a:fillRect/>
          </a:stretch>
        </p:blipFill>
        <p:spPr>
          <a:xfrm>
            <a:off x="10695940" y="518160"/>
            <a:ext cx="1496060" cy="135826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5" name="图片 4" descr="树枝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1760" y="884555"/>
            <a:ext cx="3206115" cy="59613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269"/>
            <a:ext cx="12192000" cy="685800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94965" y="3332335"/>
            <a:ext cx="6296633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+mn-lt"/>
              </a:rPr>
              <a:t>知其人，明心境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+mn-ea"/>
              <a:sym typeface="+mn-lt"/>
            </a:endParaRPr>
          </a:p>
        </p:txBody>
      </p:sp>
      <p:pic>
        <p:nvPicPr>
          <p:cNvPr id="4" name="图片 3" descr="灯笼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2609" y="-23404"/>
            <a:ext cx="3492500" cy="346202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669540" y="3085465"/>
            <a:ext cx="6832600" cy="1459230"/>
            <a:chOff x="7982" y="2329"/>
            <a:chExt cx="2792" cy="1633"/>
          </a:xfrm>
        </p:grpSpPr>
        <p:sp>
          <p:nvSpPr>
            <p:cNvPr id="10" name="矩形 9"/>
            <p:cNvSpPr/>
            <p:nvPr>
              <p:custDataLst>
                <p:tags r:id="rId7"/>
              </p:custDataLst>
            </p:nvPr>
          </p:nvSpPr>
          <p:spPr>
            <a:xfrm>
              <a:off x="7982" y="2447"/>
              <a:ext cx="2665" cy="1515"/>
            </a:xfrm>
            <a:prstGeom prst="rect">
              <a:avLst/>
            </a:prstGeom>
            <a:noFill/>
            <a:ln>
              <a:solidFill>
                <a:srgbClr val="6A5B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8"/>
              </p:custDataLst>
            </p:nvPr>
          </p:nvSpPr>
          <p:spPr>
            <a:xfrm>
              <a:off x="8109" y="2329"/>
              <a:ext cx="2665" cy="1515"/>
            </a:xfrm>
            <a:prstGeom prst="rect">
              <a:avLst/>
            </a:prstGeom>
            <a:noFill/>
            <a:ln>
              <a:solidFill>
                <a:srgbClr val="6A5B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694045" y="1226820"/>
            <a:ext cx="10934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</a:rPr>
              <a:t>肆</a:t>
            </a:r>
            <a:endParaRPr lang="zh-CN" altLang="en-US" sz="6600" dirty="0">
              <a:solidFill>
                <a:srgbClr val="6A5B5E"/>
              </a:solidFill>
              <a:latin typeface="方正粗黑宋简体" panose="02000000000000000000" charset="-122"/>
              <a:ea typeface="方正粗黑宋简体" panose="02000000000000000000" charset="-122"/>
              <a:cs typeface="+mn-ea"/>
            </a:endParaRPr>
          </a:p>
        </p:txBody>
      </p:sp>
      <p:sp>
        <p:nvSpPr>
          <p:cNvPr id="13" name="菱形 12"/>
          <p:cNvSpPr/>
          <p:nvPr>
            <p:custDataLst>
              <p:tags r:id="rId9"/>
            </p:custDataLst>
          </p:nvPr>
        </p:nvSpPr>
        <p:spPr>
          <a:xfrm>
            <a:off x="5435600" y="971550"/>
            <a:ext cx="1532890" cy="1617345"/>
          </a:xfrm>
          <a:prstGeom prst="diamond">
            <a:avLst/>
          </a:prstGeom>
          <a:noFill/>
          <a:ln>
            <a:solidFill>
              <a:srgbClr val="A49B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6000" dirty="0">
              <a:solidFill>
                <a:schemeClr val="tx1"/>
              </a:solidFill>
              <a:latin typeface="Arial" panose="020B0604020202020204"/>
              <a:ea typeface="华文新魏"/>
              <a:sym typeface="Arial" panose="020B0604020202020204"/>
            </a:endParaRPr>
          </a:p>
        </p:txBody>
      </p:sp>
      <p:sp>
        <p:nvSpPr>
          <p:cNvPr id="14" name="菱形 13"/>
          <p:cNvSpPr/>
          <p:nvPr>
            <p:custDataLst>
              <p:tags r:id="rId10"/>
            </p:custDataLst>
          </p:nvPr>
        </p:nvSpPr>
        <p:spPr>
          <a:xfrm>
            <a:off x="5435600" y="884555"/>
            <a:ext cx="1532890" cy="1617345"/>
          </a:xfrm>
          <a:prstGeom prst="diamond">
            <a:avLst/>
          </a:prstGeom>
          <a:noFill/>
          <a:ln>
            <a:solidFill>
              <a:srgbClr val="A49B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6000" dirty="0">
              <a:solidFill>
                <a:schemeClr val="tx1"/>
              </a:solidFill>
              <a:latin typeface="Arial" panose="020B0604020202020204"/>
              <a:ea typeface="华文新魏"/>
              <a:sym typeface="Arial" panose="020B0604020202020204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cstate="screen">
            <a:duotone>
              <a:prstClr val="black"/>
              <a:srgbClr val="B0081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80202" y="1940290"/>
            <a:ext cx="2199822" cy="1421085"/>
          </a:xfrm>
          <a:prstGeom prst="rect">
            <a:avLst/>
          </a:prstGeom>
        </p:spPr>
      </p:pic>
      <p:pic>
        <p:nvPicPr>
          <p:cNvPr id="3" name="图片 2" descr="蝴蝶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screen"/>
          <a:stretch>
            <a:fillRect/>
          </a:stretch>
        </p:blipFill>
        <p:spPr>
          <a:xfrm rot="5400000">
            <a:off x="1642110" y="2140585"/>
            <a:ext cx="621665" cy="6311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86995" y="-1"/>
            <a:ext cx="12192000" cy="6858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0" y="-102870"/>
            <a:ext cx="12192000" cy="6858000"/>
          </a:xfrm>
          <a:prstGeom prst="rect">
            <a:avLst/>
          </a:prstGeom>
        </p:spPr>
      </p:pic>
      <p:pic>
        <p:nvPicPr>
          <p:cNvPr id="5" name="图片 4" descr="灯笼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screen"/>
          <a:stretch>
            <a:fillRect/>
          </a:stretch>
        </p:blipFill>
        <p:spPr>
          <a:xfrm flipH="1">
            <a:off x="9817100" y="-8255"/>
            <a:ext cx="2372360" cy="2352040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478790" y="311150"/>
            <a:ext cx="1148270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00000"/>
              </a:lnSpc>
            </a:pPr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1.同是被贬黄州之人，谁先被贬黄州？</a:t>
            </a:r>
            <a:endParaRPr lang="zh-CN" altLang="en-US" sz="40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	</a:t>
            </a:r>
            <a:endParaRPr lang="zh-CN" altLang="en-US" sz="40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endParaRPr lang="zh-CN" altLang="en-US" sz="40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2.谁更需要消解内心的苦闷？为什么？</a:t>
            </a:r>
            <a:endParaRPr lang="en-US" altLang="zh-CN" sz="4800">
              <a:solidFill>
                <a:srgbClr val="0817D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粗黑宋简体" panose="020000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816610" y="926465"/>
            <a:ext cx="99695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0817D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苏轼，元丰三年（1780年）被贬黄州，一开始寓居，后搬到黄州官府公宅临皋亭。</a:t>
            </a:r>
            <a:endParaRPr lang="zh-CN" altLang="en-US" sz="4000" b="1">
              <a:solidFill>
                <a:srgbClr val="0817D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-2147482622" descr="IMG_2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4150" y="2858770"/>
            <a:ext cx="7814945" cy="399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9316720" y="6147435"/>
            <a:ext cx="2577465" cy="5219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二人距2.4公里</a:t>
            </a:r>
            <a:endParaRPr lang="zh-CN" altLang="en-US" sz="2800" b="1">
              <a:solidFill>
                <a:srgbClr val="0817DE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6610" y="3633470"/>
            <a:ext cx="2103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张怀民</a:t>
            </a:r>
            <a:endParaRPr lang="zh-CN" altLang="en-US" sz="4000" b="1">
              <a:solidFill>
                <a:srgbClr val="0817DE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bldLvl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86995" y="-1"/>
            <a:ext cx="12192000" cy="6858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-2540" y="-8255"/>
            <a:ext cx="12192000" cy="6858000"/>
          </a:xfrm>
          <a:prstGeom prst="rect">
            <a:avLst/>
          </a:prstGeom>
        </p:spPr>
      </p:pic>
      <p:pic>
        <p:nvPicPr>
          <p:cNvPr id="5" name="图片 4" descr="灯笼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screen"/>
          <a:stretch>
            <a:fillRect/>
          </a:stretch>
        </p:blipFill>
        <p:spPr>
          <a:xfrm flipH="1">
            <a:off x="9817100" y="-8255"/>
            <a:ext cx="2372360" cy="23520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78790" y="1647190"/>
            <a:ext cx="1148270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00000"/>
              </a:lnSpc>
            </a:pPr>
            <a:r>
              <a:rPr lang="en-US" altLang="zh-CN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3</a:t>
            </a:r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.入户的月光如此皎洁美丽，那晚的苏轼是怀着怎样的心情去找好友张怀民赏月的呢？请根据</a:t>
            </a:r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文中以下字词，分析作者的心情：</a:t>
            </a:r>
            <a:endParaRPr lang="zh-CN" altLang="en-US" sz="48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4800">
                <a:latin typeface="Calibri" panose="020F0502020204030204" charset="0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         </a:t>
            </a:r>
            <a:r>
              <a:rPr lang="en-US" altLang="zh-CN" sz="4800">
                <a:solidFill>
                  <a:srgbClr val="0817DE"/>
                </a:solidFill>
                <a:latin typeface="Calibri" panose="020F0502020204030204" charset="0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  </a:t>
            </a:r>
            <a:r>
              <a:rPr lang="zh-CN" altLang="en-US" sz="4800">
                <a:solidFill>
                  <a:srgbClr val="0817DE"/>
                </a:solidFill>
                <a:latin typeface="Calibri" panose="020F0502020204030204" charset="0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①</a:t>
            </a:r>
            <a:r>
              <a:rPr lang="zh-CN" altLang="en-US" sz="4800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“欣”    </a:t>
            </a:r>
            <a:r>
              <a:rPr lang="zh-CN" altLang="en-US" sz="4800">
                <a:solidFill>
                  <a:srgbClr val="0817DE"/>
                </a:solidFill>
                <a:latin typeface="Calibri" panose="020F0502020204030204" charset="0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②</a:t>
            </a:r>
            <a:r>
              <a:rPr lang="zh-CN" altLang="en-US" sz="4800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“念”</a:t>
            </a:r>
            <a:endParaRPr lang="zh-CN" altLang="en-US" sz="4800">
              <a:solidFill>
                <a:srgbClr val="0817DE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4800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         </a:t>
            </a:r>
            <a:r>
              <a:rPr lang="en-US" altLang="zh-CN" sz="4800">
                <a:solidFill>
                  <a:srgbClr val="0817DE"/>
                </a:solidFill>
                <a:latin typeface="Calibri" panose="020F0502020204030204" charset="0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③</a:t>
            </a:r>
            <a:r>
              <a:rPr lang="zh-CN" altLang="en-US" sz="4800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“遂”</a:t>
            </a:r>
            <a:r>
              <a:rPr lang="en-US" altLang="zh-CN" sz="4800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   </a:t>
            </a:r>
            <a:r>
              <a:rPr lang="en-US" altLang="zh-CN" sz="4800">
                <a:solidFill>
                  <a:srgbClr val="0817DE"/>
                </a:solidFill>
                <a:latin typeface="楷体" panose="02010609060101010101" charset="-122"/>
                <a:ea typeface="楷体" panose="02010609060101010101" charset="-122"/>
                <a:cs typeface="方正粗黑宋简体" panose="02000000000000000000" charset="-122"/>
                <a:sym typeface="+mn-ea"/>
              </a:rPr>
              <a:t>④</a:t>
            </a:r>
            <a:r>
              <a:rPr lang="zh-CN" altLang="en-US" sz="4800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“亦”</a:t>
            </a:r>
            <a:r>
              <a:rPr lang="en-US" altLang="zh-CN" sz="4800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   </a:t>
            </a:r>
            <a:r>
              <a:rPr lang="en-US" altLang="zh-CN" sz="4800">
                <a:solidFill>
                  <a:srgbClr val="0817D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黑宋简体" panose="02000000000000000000" charset="-122"/>
                <a:sym typeface="+mn-ea"/>
              </a:rPr>
              <a:t>⑤</a:t>
            </a:r>
            <a:r>
              <a:rPr lang="zh-CN" altLang="en-US" sz="4800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“步”</a:t>
            </a:r>
            <a:r>
              <a:rPr lang="en-US" altLang="zh-CN" sz="4800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	</a:t>
            </a:r>
            <a:endParaRPr lang="en-US" altLang="zh-CN" sz="4800">
              <a:solidFill>
                <a:srgbClr val="0817DE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4.你又是如何理解</a:t>
            </a:r>
            <a:r>
              <a:rPr lang="en-US" altLang="zh-CN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“</a:t>
            </a:r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闲</a:t>
            </a:r>
            <a:r>
              <a:rPr lang="en-US" altLang="zh-CN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”</a:t>
            </a:r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字的呢？</a:t>
            </a:r>
            <a:r>
              <a:rPr lang="en-US" altLang="zh-CN" sz="4800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	</a:t>
            </a:r>
            <a:endParaRPr lang="en-US" altLang="zh-CN" sz="4800">
              <a:solidFill>
                <a:srgbClr val="0817D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粗黑宋简体" panose="02000000000000000000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72255" y="260985"/>
            <a:ext cx="4872990" cy="1169670"/>
            <a:chOff x="7982" y="2329"/>
            <a:chExt cx="2792" cy="1633"/>
          </a:xfrm>
        </p:grpSpPr>
        <p:sp>
          <p:nvSpPr>
            <p:cNvPr id="10" name="矩形 9"/>
            <p:cNvSpPr/>
            <p:nvPr>
              <p:custDataLst>
                <p:tags r:id="rId7"/>
              </p:custDataLst>
            </p:nvPr>
          </p:nvSpPr>
          <p:spPr>
            <a:xfrm>
              <a:off x="7982" y="2447"/>
              <a:ext cx="2665" cy="1515"/>
            </a:xfrm>
            <a:prstGeom prst="rect">
              <a:avLst/>
            </a:prstGeom>
            <a:noFill/>
            <a:ln>
              <a:solidFill>
                <a:srgbClr val="6A5B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8"/>
              </p:custDataLst>
            </p:nvPr>
          </p:nvSpPr>
          <p:spPr>
            <a:xfrm>
              <a:off x="8109" y="2329"/>
              <a:ext cx="2665" cy="1515"/>
            </a:xfrm>
            <a:prstGeom prst="rect">
              <a:avLst/>
            </a:prstGeom>
            <a:noFill/>
            <a:ln>
              <a:solidFill>
                <a:srgbClr val="6A5B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4293870" y="424180"/>
            <a:ext cx="44653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solidFill>
                  <a:srgbClr val="DC09D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小组合作探究</a:t>
            </a:r>
            <a:endParaRPr lang="zh-CN" altLang="en-US" sz="5400">
              <a:solidFill>
                <a:srgbClr val="DC09D5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86995" y="-1"/>
            <a:ext cx="12192000" cy="6858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-2540" y="-8255"/>
            <a:ext cx="12192000" cy="6858000"/>
          </a:xfrm>
          <a:prstGeom prst="rect">
            <a:avLst/>
          </a:prstGeom>
        </p:spPr>
      </p:pic>
      <p:pic>
        <p:nvPicPr>
          <p:cNvPr id="5" name="图片 4" descr="灯笼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screen"/>
          <a:stretch>
            <a:fillRect/>
          </a:stretch>
        </p:blipFill>
        <p:spPr>
          <a:xfrm flipH="1">
            <a:off x="9817100" y="-8255"/>
            <a:ext cx="2372360" cy="23520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67335" y="420370"/>
            <a:ext cx="11482705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00000"/>
              </a:lnSpc>
            </a:pPr>
            <a:r>
              <a:rPr lang="en-US" altLang="zh-CN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3</a:t>
            </a:r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.入户的月光如此皎洁美丽，那晚的苏轼是怀着怎样的心情去找好友张怀民赏月的呢？请根据</a:t>
            </a:r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文中以下字词，分析作者的心情：</a:t>
            </a:r>
            <a:endParaRPr lang="zh-CN" altLang="en-US" sz="48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4800">
                <a:solidFill>
                  <a:srgbClr val="0817DE"/>
                </a:solidFill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①“欣”内心喜悦                      </a:t>
            </a:r>
            <a:endParaRPr sz="4800">
              <a:solidFill>
                <a:srgbClr val="0817DE"/>
              </a:solidFill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4800">
                <a:solidFill>
                  <a:srgbClr val="0817DE"/>
                </a:solidFill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②“念”赏月无人，内心惆怅</a:t>
            </a:r>
            <a:endParaRPr sz="4800">
              <a:solidFill>
                <a:srgbClr val="0817DE"/>
              </a:solidFill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4800">
                <a:solidFill>
                  <a:srgbClr val="0817DE"/>
                </a:solidFill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③“遂”不假思索与友分享，知音相伴    ④“亦”知音，心灵相通的惊喜</a:t>
            </a:r>
            <a:endParaRPr sz="4800">
              <a:solidFill>
                <a:srgbClr val="0817DE"/>
              </a:solidFill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sz="4800">
                <a:solidFill>
                  <a:srgbClr val="0817DE"/>
                </a:solidFill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⑤“步”惬意缓行，文人雅趣 </a:t>
            </a:r>
            <a:r>
              <a:rPr lang="en-US" altLang="zh-CN" sz="4800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	</a:t>
            </a:r>
            <a:endParaRPr lang="en-US" altLang="zh-CN" sz="4800">
              <a:solidFill>
                <a:srgbClr val="0817DE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endParaRPr lang="en-US" altLang="zh-CN" sz="4800">
              <a:solidFill>
                <a:srgbClr val="0817D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粗黑宋简体" panose="02000000000000000000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86995" y="-1"/>
            <a:ext cx="12192000" cy="6858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-2540" y="-8255"/>
            <a:ext cx="12192000" cy="6858000"/>
          </a:xfrm>
          <a:prstGeom prst="rect">
            <a:avLst/>
          </a:prstGeom>
        </p:spPr>
      </p:pic>
      <p:pic>
        <p:nvPicPr>
          <p:cNvPr id="5" name="图片 4" descr="灯笼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screen"/>
          <a:stretch>
            <a:fillRect/>
          </a:stretch>
        </p:blipFill>
        <p:spPr>
          <a:xfrm flipH="1">
            <a:off x="9817100" y="-8255"/>
            <a:ext cx="2372360" cy="23520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78790" y="420370"/>
            <a:ext cx="1148270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00000"/>
              </a:lnSpc>
            </a:pPr>
            <a:r>
              <a:rPr lang="zh-CN" altLang="en-US" sz="32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①元丰二年七月，“乌台诗案”发生，苏轼被捕入狱。十二月被贬黄州，任团练副使，不得“签书公事”做着有职无权的闲官。且“日以困匮”“地久荒……岁又大旱，垦辟之劳，筋力殆尽。”</a:t>
            </a:r>
            <a:endParaRPr lang="zh-CN" altLang="en-US" sz="32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32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②黄州的苏轼是百姓农夫。面对瓦片丛生的 50 亩“荒地”，他却取名“东坡”，自称“东坡居士”。</a:t>
            </a:r>
            <a:endParaRPr lang="zh-CN" altLang="en-US" sz="32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32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③黄州的苏轼是书法画家。自建的房子在大雪中完工，取名“东坡雪堂”，房外无景，就亲手画了带有森林、河流、渔夫的雪景壁画。</a:t>
            </a:r>
            <a:endParaRPr lang="zh-CN" altLang="en-US" sz="32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32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④黄州的苏轼是文人墨客。黄州期间他的作品甚多，如《念奴娇·赤壁怀古》《前赤壁赋》《后赤壁赋》等名篇佳作先后涌现</a:t>
            </a:r>
            <a:endParaRPr lang="zh-CN" altLang="en-US" sz="32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>
            <a:duotone>
              <a:prstClr val="black"/>
              <a:srgbClr val="B0081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1877" y="430895"/>
            <a:ext cx="2199822" cy="14210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86995" y="-1"/>
            <a:ext cx="12192000" cy="6858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-2540" y="-8255"/>
            <a:ext cx="12192000" cy="6858000"/>
          </a:xfrm>
          <a:prstGeom prst="rect">
            <a:avLst/>
          </a:prstGeom>
        </p:spPr>
      </p:pic>
      <p:pic>
        <p:nvPicPr>
          <p:cNvPr id="5" name="图片 4" descr="灯笼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screen"/>
          <a:stretch>
            <a:fillRect/>
          </a:stretch>
        </p:blipFill>
        <p:spPr>
          <a:xfrm flipH="1">
            <a:off x="9817100" y="-8255"/>
            <a:ext cx="2372360" cy="2352040"/>
          </a:xfrm>
          <a:prstGeom prst="rect">
            <a:avLst/>
          </a:prstGeom>
        </p:spPr>
      </p:pic>
      <p:pic>
        <p:nvPicPr>
          <p:cNvPr id="3" name="图片 2" descr="蝴蝶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screen"/>
          <a:stretch>
            <a:fillRect/>
          </a:stretch>
        </p:blipFill>
        <p:spPr>
          <a:xfrm rot="5400000">
            <a:off x="4671060" y="426085"/>
            <a:ext cx="621665" cy="631190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372745" y="67310"/>
            <a:ext cx="10964545" cy="5400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2.你是如何理解“闲”字的？</a:t>
            </a:r>
            <a:endParaRPr lang="zh-CN" altLang="en-US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①赋闲之人——贬谪的悲凉；</a:t>
            </a:r>
            <a:endParaRPr lang="zh-CN" altLang="en-US" sz="4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②闲适之人——赏月的欣喜；</a:t>
            </a:r>
            <a:endParaRPr lang="zh-CN" altLang="en-US" sz="4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③悠闲之人——漫步的悠闲；</a:t>
            </a:r>
            <a:endParaRPr lang="zh-CN" altLang="en-US" sz="4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④闲淡之人——人生的感慨。（乐观、豁达）</a:t>
            </a:r>
            <a:endParaRPr lang="zh-CN" altLang="en-US" sz="4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>
            <a:duotone>
              <a:prstClr val="black"/>
              <a:srgbClr val="B0081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1877" y="430895"/>
            <a:ext cx="2199822" cy="14210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86995" y="-1"/>
            <a:ext cx="12192000" cy="6858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-2540" y="-8255"/>
            <a:ext cx="12192000" cy="6858000"/>
          </a:xfrm>
          <a:prstGeom prst="rect">
            <a:avLst/>
          </a:prstGeom>
        </p:spPr>
      </p:pic>
      <p:pic>
        <p:nvPicPr>
          <p:cNvPr id="5" name="图片 4" descr="灯笼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screen"/>
          <a:stretch>
            <a:fillRect/>
          </a:stretch>
        </p:blipFill>
        <p:spPr>
          <a:xfrm flipH="1">
            <a:off x="9817100" y="-8255"/>
            <a:ext cx="2372360" cy="2352040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351790" y="279400"/>
            <a:ext cx="1148270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00000"/>
              </a:lnSpc>
            </a:pPr>
            <a:r>
              <a:rPr lang="en-US" altLang="zh-CN" sz="4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</a:t>
            </a:r>
            <a:r>
              <a:rPr lang="en-US" altLang="zh-CN"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4800" b="1">
                <a:solidFill>
                  <a:srgbClr val="DC09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“闲人”：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看似是自嘲，其实是一种自许、自赏。虽然无实权、生活清闲，但也正是因为这份清闲才能够在此时此刻欣赏到这独特的月景。“闲人”体现出作者在困顿艰苦的生活中的自我排遣，自我释放，他依然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保持闲情雅致，享受当下，珍惜当下的豁达境界，展现了苏轼的率真与超脱。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蝴蝶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screen"/>
          <a:stretch>
            <a:fillRect/>
          </a:stretch>
        </p:blipFill>
        <p:spPr>
          <a:xfrm rot="5400000">
            <a:off x="4671060" y="426085"/>
            <a:ext cx="621665" cy="6311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/>
          <a:srcRect l="15659" t="13525" r="14231" b="34707"/>
          <a:stretch>
            <a:fillRect/>
          </a:stretch>
        </p:blipFill>
        <p:spPr>
          <a:xfrm>
            <a:off x="10695940" y="518160"/>
            <a:ext cx="1496060" cy="135826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5" name="图片 4" descr="树枝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1760" y="884555"/>
            <a:ext cx="3206115" cy="59613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269"/>
            <a:ext cx="12192000" cy="685800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61665" y="3438380"/>
            <a:ext cx="629663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+mn-lt"/>
              </a:rPr>
              <a:t>拓展迁移</a:t>
            </a:r>
            <a:endParaRPr lang="zh-CN" altLang="en-US" sz="9600" dirty="0">
              <a:solidFill>
                <a:srgbClr val="6A5B5E"/>
              </a:solidFill>
              <a:latin typeface="方正粗黑宋简体" panose="02000000000000000000" charset="-122"/>
              <a:ea typeface="方正粗黑宋简体" panose="02000000000000000000" charset="-122"/>
              <a:cs typeface="+mn-ea"/>
              <a:sym typeface="+mn-lt"/>
            </a:endParaRPr>
          </a:p>
        </p:txBody>
      </p:sp>
      <p:pic>
        <p:nvPicPr>
          <p:cNvPr id="4" name="图片 3" descr="灯笼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2609" y="-23404"/>
            <a:ext cx="3492500" cy="346202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40735" y="3095625"/>
            <a:ext cx="6009640" cy="2115820"/>
            <a:chOff x="7982" y="2329"/>
            <a:chExt cx="2792" cy="1633"/>
          </a:xfrm>
        </p:grpSpPr>
        <p:sp>
          <p:nvSpPr>
            <p:cNvPr id="10" name="矩形 9"/>
            <p:cNvSpPr/>
            <p:nvPr>
              <p:custDataLst>
                <p:tags r:id="rId7"/>
              </p:custDataLst>
            </p:nvPr>
          </p:nvSpPr>
          <p:spPr>
            <a:xfrm>
              <a:off x="7982" y="2447"/>
              <a:ext cx="2665" cy="1515"/>
            </a:xfrm>
            <a:prstGeom prst="rect">
              <a:avLst/>
            </a:prstGeom>
            <a:noFill/>
            <a:ln>
              <a:solidFill>
                <a:srgbClr val="6A5B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8"/>
              </p:custDataLst>
            </p:nvPr>
          </p:nvSpPr>
          <p:spPr>
            <a:xfrm>
              <a:off x="8109" y="2329"/>
              <a:ext cx="2665" cy="1515"/>
            </a:xfrm>
            <a:prstGeom prst="rect">
              <a:avLst/>
            </a:prstGeom>
            <a:noFill/>
            <a:ln>
              <a:solidFill>
                <a:srgbClr val="6A5B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694045" y="1226820"/>
            <a:ext cx="10934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</a:rPr>
              <a:t>伍</a:t>
            </a:r>
            <a:endParaRPr lang="zh-CN" altLang="en-US" sz="6600" dirty="0">
              <a:solidFill>
                <a:srgbClr val="6A5B5E"/>
              </a:solidFill>
              <a:latin typeface="方正粗黑宋简体" panose="02000000000000000000" charset="-122"/>
              <a:ea typeface="方正粗黑宋简体" panose="02000000000000000000" charset="-122"/>
              <a:cs typeface="+mn-ea"/>
            </a:endParaRPr>
          </a:p>
        </p:txBody>
      </p:sp>
      <p:sp>
        <p:nvSpPr>
          <p:cNvPr id="13" name="菱形 12"/>
          <p:cNvSpPr/>
          <p:nvPr>
            <p:custDataLst>
              <p:tags r:id="rId9"/>
            </p:custDataLst>
          </p:nvPr>
        </p:nvSpPr>
        <p:spPr>
          <a:xfrm>
            <a:off x="5435600" y="971550"/>
            <a:ext cx="1532890" cy="1617345"/>
          </a:xfrm>
          <a:prstGeom prst="diamond">
            <a:avLst/>
          </a:prstGeom>
          <a:noFill/>
          <a:ln>
            <a:solidFill>
              <a:srgbClr val="A49B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6000" dirty="0">
              <a:solidFill>
                <a:schemeClr val="tx1"/>
              </a:solidFill>
              <a:latin typeface="Arial" panose="020B0604020202020204"/>
              <a:ea typeface="华文新魏"/>
              <a:sym typeface="Arial" panose="020B0604020202020204"/>
            </a:endParaRPr>
          </a:p>
        </p:txBody>
      </p:sp>
      <p:sp>
        <p:nvSpPr>
          <p:cNvPr id="14" name="菱形 13"/>
          <p:cNvSpPr/>
          <p:nvPr>
            <p:custDataLst>
              <p:tags r:id="rId10"/>
            </p:custDataLst>
          </p:nvPr>
        </p:nvSpPr>
        <p:spPr>
          <a:xfrm>
            <a:off x="5435600" y="884555"/>
            <a:ext cx="1532890" cy="1617345"/>
          </a:xfrm>
          <a:prstGeom prst="diamond">
            <a:avLst/>
          </a:prstGeom>
          <a:noFill/>
          <a:ln>
            <a:solidFill>
              <a:srgbClr val="A49B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6000" dirty="0">
              <a:solidFill>
                <a:schemeClr val="tx1"/>
              </a:solidFill>
              <a:latin typeface="Arial" panose="020B0604020202020204"/>
              <a:ea typeface="华文新魏"/>
              <a:sym typeface="Arial" panose="020B0604020202020204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cstate="screen">
            <a:duotone>
              <a:prstClr val="black"/>
              <a:srgbClr val="B0081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80202" y="1940290"/>
            <a:ext cx="2199822" cy="1421085"/>
          </a:xfrm>
          <a:prstGeom prst="rect">
            <a:avLst/>
          </a:prstGeom>
        </p:spPr>
      </p:pic>
      <p:pic>
        <p:nvPicPr>
          <p:cNvPr id="3" name="图片 2" descr="蝴蝶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screen"/>
          <a:stretch>
            <a:fillRect/>
          </a:stretch>
        </p:blipFill>
        <p:spPr>
          <a:xfrm rot="5400000">
            <a:off x="1642110" y="2140585"/>
            <a:ext cx="621665" cy="6311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 flipH="1">
            <a:off x="0" y="3636010"/>
            <a:ext cx="3097530" cy="3558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86995" y="-1"/>
            <a:ext cx="12192000" cy="68580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649335" y="0"/>
            <a:ext cx="3542665" cy="23710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97840" y="550545"/>
            <a:ext cx="11096625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如果你是苏轼，面对刚到黄州也有着</a:t>
            </a:r>
            <a:r>
              <a:rPr lang="en-US" altLang="zh-CN" sz="4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“</a:t>
            </a:r>
            <a:r>
              <a:rPr lang="zh-CN" altLang="en-US" sz="4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贬谪之悲”的张怀民，月下你会对他说些什么呢?</a:t>
            </a:r>
            <a:endParaRPr lang="zh-CN" altLang="en-US" sz="44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endParaRPr lang="zh-CN" altLang="en-US" sz="44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r>
              <a:rPr lang="en-US" altLang="zh-CN" sz="44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      </a:t>
            </a:r>
            <a:r>
              <a:rPr lang="zh-CN" altLang="en-US" sz="4400">
                <a:solidFill>
                  <a:srgbClr val="DC09D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怀民兄，世事无常如白云苍狗，你我为官一时，正道而行，不成想，沦落至此，人生悲苦。然乱心者乃是自乱,你看!这月光</a:t>
            </a:r>
            <a:r>
              <a:rPr lang="zh-CN" altLang="en-US" sz="4400">
                <a:solidFill>
                  <a:srgbClr val="DC09D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澄澈美好，竹影摇曳婆婆，你我就做个悠闲自得、坦荡放达的闲人又如何？</a:t>
            </a:r>
            <a:endParaRPr lang="zh-CN" altLang="en-US" sz="4400">
              <a:solidFill>
                <a:srgbClr val="DC09D5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269"/>
            <a:ext cx="12192000" cy="6858001"/>
          </a:xfrm>
          <a:prstGeom prst="rect">
            <a:avLst/>
          </a:prstGeom>
        </p:spPr>
      </p:pic>
      <p:pic>
        <p:nvPicPr>
          <p:cNvPr id="4" name="图片 3" descr="灯笼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05" y="-8890"/>
            <a:ext cx="2617470" cy="259461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430530" y="1750060"/>
            <a:ext cx="1292860" cy="3662680"/>
            <a:chOff x="8011" y="3733"/>
            <a:chExt cx="2020" cy="3962"/>
          </a:xfrm>
        </p:grpSpPr>
        <p:sp>
          <p:nvSpPr>
            <p:cNvPr id="33" name="矩形 32"/>
            <p:cNvSpPr/>
            <p:nvPr/>
          </p:nvSpPr>
          <p:spPr>
            <a:xfrm>
              <a:off x="8011" y="3879"/>
              <a:ext cx="1874" cy="3817"/>
            </a:xfrm>
            <a:prstGeom prst="rect">
              <a:avLst/>
            </a:prstGeom>
            <a:noFill/>
            <a:ln w="12700">
              <a:solidFill>
                <a:srgbClr val="6A5B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157" y="3733"/>
              <a:ext cx="1874" cy="3817"/>
            </a:xfrm>
            <a:prstGeom prst="rect">
              <a:avLst/>
            </a:prstGeom>
            <a:noFill/>
            <a:ln w="12700">
              <a:solidFill>
                <a:srgbClr val="6A5B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523875" y="2016125"/>
            <a:ext cx="1106170" cy="3739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b="1">
                <a:solidFill>
                  <a:srgbClr val="6A5B5E"/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+mn-lt"/>
              </a:rPr>
              <a:t>学习目标</a:t>
            </a:r>
            <a:endParaRPr lang="zh-CN" altLang="en-US" sz="6000" b="1">
              <a:solidFill>
                <a:srgbClr val="6A5B5E"/>
              </a:solidFill>
              <a:latin typeface="方正粗黑宋简体" panose="02000000000000000000" charset="-122"/>
              <a:ea typeface="方正粗黑宋简体" panose="02000000000000000000" charset="-122"/>
              <a:cs typeface="+mn-ea"/>
              <a:sym typeface="+mn-lt"/>
            </a:endParaRPr>
          </a:p>
        </p:txBody>
      </p:sp>
      <p:sp>
        <p:nvSpPr>
          <p:cNvPr id="36" name="TextBox 4"/>
          <p:cNvSpPr txBox="1"/>
          <p:nvPr/>
        </p:nvSpPr>
        <p:spPr>
          <a:xfrm>
            <a:off x="11738350" y="13006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http://www.1ppt.com/hangye/</a:t>
            </a:r>
            <a:endParaRPr lang="en-US" altLang="zh-CN" sz="1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00910" y="1090295"/>
            <a:ext cx="9853295" cy="51181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ts val="56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1.语言素养：积累掌握重点文言实词/虚词。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ts val="56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2.思维审美素养：赏析写景句子，深入感受、品析月夜美景。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ts val="56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3.文化素养：结合苏轼的生平和写作背景，理解“闲人”一词的深意，领悟作者“安闲从容”的人生境界，激发奋发向上的积极精神。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/>
          <a:srcRect l="15659" t="13525" r="14231" b="34707"/>
          <a:stretch>
            <a:fillRect/>
          </a:stretch>
        </p:blipFill>
        <p:spPr>
          <a:xfrm>
            <a:off x="10695940" y="518160"/>
            <a:ext cx="1496060" cy="135826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5" name="图片 4" descr="树枝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1760" y="884555"/>
            <a:ext cx="3206115" cy="59613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269"/>
            <a:ext cx="12192000" cy="685800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55315" y="3438380"/>
            <a:ext cx="629663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+mn-lt"/>
              </a:rPr>
              <a:t>课后习题</a:t>
            </a:r>
            <a:endParaRPr lang="zh-CN" altLang="en-US" sz="9600" dirty="0">
              <a:solidFill>
                <a:schemeClr val="tx1">
                  <a:lumMod val="75000"/>
                  <a:lumOff val="2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+mn-ea"/>
              <a:sym typeface="+mn-lt"/>
            </a:endParaRPr>
          </a:p>
        </p:txBody>
      </p:sp>
      <p:pic>
        <p:nvPicPr>
          <p:cNvPr id="4" name="图片 3" descr="灯笼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2609" y="-23404"/>
            <a:ext cx="3492500" cy="346202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40735" y="3095625"/>
            <a:ext cx="6009640" cy="2115820"/>
            <a:chOff x="7982" y="2329"/>
            <a:chExt cx="2792" cy="1633"/>
          </a:xfrm>
        </p:grpSpPr>
        <p:sp>
          <p:nvSpPr>
            <p:cNvPr id="10" name="矩形 9"/>
            <p:cNvSpPr/>
            <p:nvPr>
              <p:custDataLst>
                <p:tags r:id="rId7"/>
              </p:custDataLst>
            </p:nvPr>
          </p:nvSpPr>
          <p:spPr>
            <a:xfrm>
              <a:off x="7982" y="2447"/>
              <a:ext cx="2665" cy="1515"/>
            </a:xfrm>
            <a:prstGeom prst="rect">
              <a:avLst/>
            </a:prstGeom>
            <a:noFill/>
            <a:ln>
              <a:solidFill>
                <a:srgbClr val="6A5B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8"/>
              </p:custDataLst>
            </p:nvPr>
          </p:nvSpPr>
          <p:spPr>
            <a:xfrm>
              <a:off x="8109" y="2329"/>
              <a:ext cx="2665" cy="1515"/>
            </a:xfrm>
            <a:prstGeom prst="rect">
              <a:avLst/>
            </a:prstGeom>
            <a:noFill/>
            <a:ln>
              <a:solidFill>
                <a:srgbClr val="6A5B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694045" y="1226820"/>
            <a:ext cx="10934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</a:rPr>
              <a:t>六</a:t>
            </a:r>
            <a:endParaRPr lang="zh-CN" altLang="en-US" sz="6600" dirty="0">
              <a:solidFill>
                <a:srgbClr val="6A5B5E"/>
              </a:solidFill>
              <a:latin typeface="方正粗黑宋简体" panose="02000000000000000000" charset="-122"/>
              <a:ea typeface="方正粗黑宋简体" panose="02000000000000000000" charset="-122"/>
              <a:cs typeface="+mn-ea"/>
            </a:endParaRPr>
          </a:p>
        </p:txBody>
      </p:sp>
      <p:sp>
        <p:nvSpPr>
          <p:cNvPr id="13" name="菱形 12"/>
          <p:cNvSpPr/>
          <p:nvPr>
            <p:custDataLst>
              <p:tags r:id="rId9"/>
            </p:custDataLst>
          </p:nvPr>
        </p:nvSpPr>
        <p:spPr>
          <a:xfrm>
            <a:off x="5435600" y="971550"/>
            <a:ext cx="1532890" cy="1617345"/>
          </a:xfrm>
          <a:prstGeom prst="diamond">
            <a:avLst/>
          </a:prstGeom>
          <a:noFill/>
          <a:ln>
            <a:solidFill>
              <a:srgbClr val="A49B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6000" dirty="0">
              <a:solidFill>
                <a:schemeClr val="tx1"/>
              </a:solidFill>
              <a:latin typeface="Arial" panose="020B0604020202020204"/>
              <a:ea typeface="华文新魏"/>
              <a:sym typeface="Arial" panose="020B0604020202020204"/>
            </a:endParaRPr>
          </a:p>
        </p:txBody>
      </p:sp>
      <p:sp>
        <p:nvSpPr>
          <p:cNvPr id="14" name="菱形 13"/>
          <p:cNvSpPr/>
          <p:nvPr>
            <p:custDataLst>
              <p:tags r:id="rId10"/>
            </p:custDataLst>
          </p:nvPr>
        </p:nvSpPr>
        <p:spPr>
          <a:xfrm>
            <a:off x="5435600" y="884555"/>
            <a:ext cx="1532890" cy="1617345"/>
          </a:xfrm>
          <a:prstGeom prst="diamond">
            <a:avLst/>
          </a:prstGeom>
          <a:noFill/>
          <a:ln>
            <a:solidFill>
              <a:srgbClr val="A49B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6000" dirty="0">
              <a:solidFill>
                <a:schemeClr val="tx1"/>
              </a:solidFill>
              <a:latin typeface="Arial" panose="020B0604020202020204"/>
              <a:ea typeface="华文新魏"/>
              <a:sym typeface="Arial" panose="020B0604020202020204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cstate="screen">
            <a:duotone>
              <a:prstClr val="black"/>
              <a:srgbClr val="B0081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80202" y="1940290"/>
            <a:ext cx="2199822" cy="1421085"/>
          </a:xfrm>
          <a:prstGeom prst="rect">
            <a:avLst/>
          </a:prstGeom>
        </p:spPr>
      </p:pic>
      <p:pic>
        <p:nvPicPr>
          <p:cNvPr id="3" name="图片 2" descr="蝴蝶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screen"/>
          <a:stretch>
            <a:fillRect/>
          </a:stretch>
        </p:blipFill>
        <p:spPr>
          <a:xfrm rot="5400000">
            <a:off x="1642110" y="2140585"/>
            <a:ext cx="621665" cy="6311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 flipH="1">
            <a:off x="0" y="3636010"/>
            <a:ext cx="3097530" cy="3558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86995" y="-1"/>
            <a:ext cx="12192000" cy="68580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649335" y="0"/>
            <a:ext cx="3542665" cy="23710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97840" y="550545"/>
            <a:ext cx="1109662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   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曾经借住惠州嘉佑寺。一日，在松风亭附近散步，感觉脚力不堪疲乏，想到亭子里休息。却看见松风亭的屋檐还在树林的远处，心里想什么时候才能走到啊？后来转念又一想，突然有了体会：“这里为什么就不能休息呢？”一下子明白过来，于是我如同上钩的鱼儿，忽然得到解脱。如果能悟解到这一点，即使在短兵相接的战场上，战鼓如雷霆，冲上去就要死于敌人之手，退回来就要死于军法，这时，不妨好好先歇息一下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 flipH="1">
            <a:off x="0" y="3636010"/>
            <a:ext cx="3097530" cy="3558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86995" y="-1"/>
            <a:ext cx="12192000" cy="68580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649335" y="0"/>
            <a:ext cx="3542665" cy="23710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97840" y="305435"/>
            <a:ext cx="11096625" cy="62471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1.解释下列加点的词。(4分)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(1)怀民亦未</a:t>
            </a:r>
            <a:r>
              <a:rPr lang="zh-CN" altLang="en-US" sz="4000" b="1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寝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		）	        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(2)但少闲人如吾两人者</a:t>
            </a:r>
            <a:r>
              <a:rPr lang="zh-CN" altLang="en-US" sz="4000" b="1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耳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	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(3)余</a:t>
            </a:r>
            <a:r>
              <a:rPr lang="zh-CN" altLang="en-US" sz="4000" b="1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尝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寓居惠州嘉祐寺（			）	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(4)思欲</a:t>
            </a:r>
            <a:r>
              <a:rPr lang="zh-CN" altLang="en-US" sz="4000" b="1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就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亭止息（	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	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	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2.用现代汉语翻译文中画线的句子。(4分)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(1)由是如挂钩之鱼，忽得解脱。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4000" b="1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于是我如同上钩的鱼儿，忽然得到解脱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	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4486910" y="855980"/>
            <a:ext cx="16732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睡觉</a:t>
            </a:r>
            <a:endParaRPr lang="zh-CN" altLang="en-US" sz="4000" b="1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7158990" y="1562735"/>
            <a:ext cx="16732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罢了</a:t>
            </a:r>
            <a:endParaRPr lang="zh-CN" altLang="en-US" sz="4000" b="1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6845300" y="2129790"/>
            <a:ext cx="16732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曾经</a:t>
            </a:r>
            <a:endParaRPr lang="zh-CN" altLang="en-US" sz="4000" b="1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4843780" y="2722245"/>
            <a:ext cx="30613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靠近、</a:t>
            </a:r>
            <a:r>
              <a:rPr lang="zh-CN" altLang="en-US" sz="4000" b="1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到</a:t>
            </a:r>
            <a:endParaRPr lang="zh-CN" altLang="en-US" sz="4000" b="1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 flipH="1">
            <a:off x="0" y="3636010"/>
            <a:ext cx="3097530" cy="3558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86995" y="-1"/>
            <a:ext cx="12192000" cy="68580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649335" y="0"/>
            <a:ext cx="3542665" cy="23710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97840" y="382270"/>
            <a:ext cx="11096625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3.甲乙两文分别为苏轼被贬黄州、惠州期间所作，虽然时间不同，地点不同，但所展露的胸怀却有共同之处，请写出来。(3分)</a:t>
            </a:r>
            <a:endParaRPr lang="zh-CN" altLang="en-US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5400" b="1">
                <a:solidFill>
                  <a:srgbClr val="0817D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乐观、旷达（豁达、洒脱）；随缘自适（随遇而安、善于自我派遣）</a:t>
            </a:r>
            <a:r>
              <a:rPr lang="zh-CN" alt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	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/>
          <a:srcRect l="15659" t="13525" r="14231" b="34707"/>
          <a:stretch>
            <a:fillRect/>
          </a:stretch>
        </p:blipFill>
        <p:spPr>
          <a:xfrm>
            <a:off x="10695940" y="518160"/>
            <a:ext cx="1496060" cy="135826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5" name="图片 4" descr="树枝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1760" y="884555"/>
            <a:ext cx="3206115" cy="59613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269"/>
            <a:ext cx="12192000" cy="685800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231515" y="3438380"/>
            <a:ext cx="629663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+mn-lt"/>
              </a:rPr>
              <a:t>小试牛刀</a:t>
            </a:r>
            <a:endParaRPr lang="zh-CN" altLang="en-US" sz="9600" dirty="0">
              <a:solidFill>
                <a:schemeClr val="tx1">
                  <a:lumMod val="75000"/>
                  <a:lumOff val="2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+mn-ea"/>
              <a:sym typeface="+mn-lt"/>
            </a:endParaRPr>
          </a:p>
        </p:txBody>
      </p:sp>
      <p:pic>
        <p:nvPicPr>
          <p:cNvPr id="4" name="图片 3" descr="灯笼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2609" y="-23404"/>
            <a:ext cx="3492500" cy="346202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40735" y="3095625"/>
            <a:ext cx="6009640" cy="2115820"/>
            <a:chOff x="7982" y="2329"/>
            <a:chExt cx="2792" cy="1633"/>
          </a:xfrm>
        </p:grpSpPr>
        <p:sp>
          <p:nvSpPr>
            <p:cNvPr id="10" name="矩形 9"/>
            <p:cNvSpPr/>
            <p:nvPr>
              <p:custDataLst>
                <p:tags r:id="rId7"/>
              </p:custDataLst>
            </p:nvPr>
          </p:nvSpPr>
          <p:spPr>
            <a:xfrm>
              <a:off x="7982" y="2447"/>
              <a:ext cx="2665" cy="1515"/>
            </a:xfrm>
            <a:prstGeom prst="rect">
              <a:avLst/>
            </a:prstGeom>
            <a:noFill/>
            <a:ln>
              <a:solidFill>
                <a:srgbClr val="6A5B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8"/>
              </p:custDataLst>
            </p:nvPr>
          </p:nvSpPr>
          <p:spPr>
            <a:xfrm>
              <a:off x="8109" y="2329"/>
              <a:ext cx="2665" cy="1515"/>
            </a:xfrm>
            <a:prstGeom prst="rect">
              <a:avLst/>
            </a:prstGeom>
            <a:noFill/>
            <a:ln>
              <a:solidFill>
                <a:srgbClr val="6A5B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694045" y="1226820"/>
            <a:ext cx="10934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</a:rPr>
              <a:t>壹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+mn-ea"/>
            </a:endParaRPr>
          </a:p>
        </p:txBody>
      </p:sp>
      <p:sp>
        <p:nvSpPr>
          <p:cNvPr id="13" name="菱形 12"/>
          <p:cNvSpPr/>
          <p:nvPr>
            <p:custDataLst>
              <p:tags r:id="rId9"/>
            </p:custDataLst>
          </p:nvPr>
        </p:nvSpPr>
        <p:spPr>
          <a:xfrm>
            <a:off x="5435600" y="971550"/>
            <a:ext cx="1532890" cy="1617345"/>
          </a:xfrm>
          <a:prstGeom prst="diamond">
            <a:avLst/>
          </a:prstGeom>
          <a:noFill/>
          <a:ln>
            <a:solidFill>
              <a:srgbClr val="A49B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6000" dirty="0">
              <a:solidFill>
                <a:schemeClr val="tx1"/>
              </a:solidFill>
              <a:latin typeface="Arial" panose="020B0604020202020204"/>
              <a:ea typeface="华文新魏"/>
              <a:sym typeface="Arial" panose="020B0604020202020204"/>
            </a:endParaRPr>
          </a:p>
        </p:txBody>
      </p:sp>
      <p:sp>
        <p:nvSpPr>
          <p:cNvPr id="14" name="菱形 13"/>
          <p:cNvSpPr/>
          <p:nvPr>
            <p:custDataLst>
              <p:tags r:id="rId10"/>
            </p:custDataLst>
          </p:nvPr>
        </p:nvSpPr>
        <p:spPr>
          <a:xfrm>
            <a:off x="5435600" y="884555"/>
            <a:ext cx="1532890" cy="1617345"/>
          </a:xfrm>
          <a:prstGeom prst="diamond">
            <a:avLst/>
          </a:prstGeom>
          <a:noFill/>
          <a:ln>
            <a:solidFill>
              <a:srgbClr val="A49B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6000" dirty="0">
              <a:solidFill>
                <a:schemeClr val="tx1"/>
              </a:solidFill>
              <a:latin typeface="Arial" panose="020B0604020202020204"/>
              <a:ea typeface="华文新魏"/>
              <a:sym typeface="Arial" panose="020B0604020202020204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cstate="screen">
            <a:duotone>
              <a:prstClr val="black"/>
              <a:srgbClr val="B0081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80202" y="1940290"/>
            <a:ext cx="2199822" cy="1421085"/>
          </a:xfrm>
          <a:prstGeom prst="rect">
            <a:avLst/>
          </a:prstGeom>
        </p:spPr>
      </p:pic>
      <p:pic>
        <p:nvPicPr>
          <p:cNvPr id="3" name="图片 2" descr="蝴蝶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screen"/>
          <a:stretch>
            <a:fillRect/>
          </a:stretch>
        </p:blipFill>
        <p:spPr>
          <a:xfrm rot="5400000">
            <a:off x="1715770" y="2203450"/>
            <a:ext cx="621665" cy="6311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269"/>
            <a:ext cx="12192000" cy="6858001"/>
          </a:xfrm>
          <a:prstGeom prst="rect">
            <a:avLst/>
          </a:prstGeom>
        </p:spPr>
      </p:pic>
      <p:pic>
        <p:nvPicPr>
          <p:cNvPr id="101" name="图片 100"/>
          <p:cNvPicPr/>
          <p:nvPr>
            <p:custDataLst>
              <p:tags r:id="rId3"/>
            </p:custDataLst>
          </p:nvPr>
        </p:nvPicPr>
        <p:blipFill>
          <a:blip r:embed="rId4"/>
          <a:srcRect l="15659" t="13525" r="14231" b="34707"/>
          <a:stretch>
            <a:fillRect/>
          </a:stretch>
        </p:blipFill>
        <p:spPr>
          <a:xfrm>
            <a:off x="10043795" y="149860"/>
            <a:ext cx="1496060" cy="135826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4" name="图片 3" descr="灯笼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" y="-8890"/>
            <a:ext cx="2241550" cy="22218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24345" y="76835"/>
            <a:ext cx="5367655" cy="30194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75945" y="306070"/>
            <a:ext cx="11482705" cy="5600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1.解释下列词语的意思</a:t>
            </a:r>
            <a:endParaRPr lang="zh-CN" altLang="en-US" sz="40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（1）念：                     （2）相与：            </a:t>
            </a:r>
            <a:endParaRPr lang="zh-CN" altLang="en-US" sz="40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（3）盖：                     （4）耳：             </a:t>
            </a:r>
            <a:endParaRPr lang="zh-CN" altLang="en-US" sz="40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2.翻译下列句子</a:t>
            </a:r>
            <a:endParaRPr lang="zh-CN" altLang="en-US" sz="40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6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（1）庭下如积水空明，水中藻荐交横，盖竹柏影也。</a:t>
            </a:r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     </a:t>
            </a:r>
            <a:endParaRPr lang="zh-CN" altLang="en-US" sz="40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                                                                    </a:t>
            </a:r>
            <a:endParaRPr lang="zh-CN" altLang="en-US" sz="40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（2）但少闲人如吾两人者耳。</a:t>
            </a:r>
            <a:endParaRPr lang="zh-CN" altLang="en-US" sz="40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r>
              <a:rPr lang="zh-CN" altLang="en-US"/>
              <a:t>                                                                              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813685" y="957580"/>
            <a:ext cx="16732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想到</a:t>
            </a:r>
            <a:endParaRPr lang="zh-CN" altLang="en-US" sz="4000" b="1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8595360" y="957580"/>
            <a:ext cx="31451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一起、</a:t>
            </a:r>
            <a:r>
              <a:rPr lang="zh-CN" altLang="en-US" sz="4000" b="1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共同</a:t>
            </a:r>
            <a:endParaRPr lang="zh-CN" altLang="en-US" sz="4000" b="1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2813685" y="1508125"/>
            <a:ext cx="2356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大概是</a:t>
            </a:r>
            <a:endParaRPr lang="zh-CN" altLang="en-US" sz="4000" b="1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8114030" y="1508125"/>
            <a:ext cx="16732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罢了</a:t>
            </a:r>
            <a:endParaRPr lang="zh-CN" altLang="en-US" sz="4000" b="1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678180" y="3534410"/>
            <a:ext cx="109289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dirty="0">
                <a:solidFill>
                  <a:srgbClr val="0817DE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庭院中的月光像积水般清明澄澈，仿佛有藻、荇交错其中，大概是竹子和柏树的影子吧！</a:t>
            </a:r>
            <a:endParaRPr lang="zh-CN" altLang="en-US" sz="4000" b="1" dirty="0">
              <a:solidFill>
                <a:srgbClr val="0817DE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678180" y="5576570"/>
            <a:ext cx="109289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dirty="0">
                <a:solidFill>
                  <a:srgbClr val="0817DE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只是缺少像我俩这样的闲人罢了。</a:t>
            </a:r>
            <a:endParaRPr lang="zh-CN" altLang="en-US" sz="4400" b="1" dirty="0">
              <a:solidFill>
                <a:srgbClr val="0817DE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/>
          <a:srcRect l="15659" t="13525" r="14231" b="34707"/>
          <a:stretch>
            <a:fillRect/>
          </a:stretch>
        </p:blipFill>
        <p:spPr>
          <a:xfrm>
            <a:off x="10695940" y="518160"/>
            <a:ext cx="1496060" cy="135826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5" name="图片 4" descr="树枝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1760" y="884555"/>
            <a:ext cx="3206115" cy="59613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269"/>
            <a:ext cx="12192000" cy="685800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253105" y="3438380"/>
            <a:ext cx="629663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+mn-lt"/>
              </a:rPr>
              <a:t>夜游之事</a:t>
            </a:r>
            <a:endParaRPr lang="zh-CN" altLang="en-US" sz="9600" dirty="0">
              <a:solidFill>
                <a:srgbClr val="6A5B5E"/>
              </a:solidFill>
              <a:latin typeface="方正粗黑宋简体" panose="02000000000000000000" charset="-122"/>
              <a:ea typeface="方正粗黑宋简体" panose="02000000000000000000" charset="-122"/>
              <a:cs typeface="+mn-ea"/>
              <a:sym typeface="+mn-lt"/>
            </a:endParaRPr>
          </a:p>
        </p:txBody>
      </p:sp>
      <p:pic>
        <p:nvPicPr>
          <p:cNvPr id="4" name="图片 3" descr="灯笼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2609" y="-23404"/>
            <a:ext cx="3492500" cy="346202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40735" y="3095625"/>
            <a:ext cx="6009640" cy="2115820"/>
            <a:chOff x="7982" y="2329"/>
            <a:chExt cx="2792" cy="1633"/>
          </a:xfrm>
        </p:grpSpPr>
        <p:sp>
          <p:nvSpPr>
            <p:cNvPr id="10" name="矩形 9"/>
            <p:cNvSpPr/>
            <p:nvPr>
              <p:custDataLst>
                <p:tags r:id="rId7"/>
              </p:custDataLst>
            </p:nvPr>
          </p:nvSpPr>
          <p:spPr>
            <a:xfrm>
              <a:off x="7982" y="2447"/>
              <a:ext cx="2665" cy="1515"/>
            </a:xfrm>
            <a:prstGeom prst="rect">
              <a:avLst/>
            </a:prstGeom>
            <a:noFill/>
            <a:ln>
              <a:solidFill>
                <a:srgbClr val="6A5B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8"/>
              </p:custDataLst>
            </p:nvPr>
          </p:nvSpPr>
          <p:spPr>
            <a:xfrm>
              <a:off x="8109" y="2329"/>
              <a:ext cx="2665" cy="1515"/>
            </a:xfrm>
            <a:prstGeom prst="rect">
              <a:avLst/>
            </a:prstGeom>
            <a:noFill/>
            <a:ln>
              <a:solidFill>
                <a:srgbClr val="6A5B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694045" y="1226820"/>
            <a:ext cx="10934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</a:rPr>
              <a:t>贰</a:t>
            </a:r>
            <a:endParaRPr lang="zh-CN" altLang="en-US" sz="6600" dirty="0">
              <a:solidFill>
                <a:srgbClr val="6A5B5E"/>
              </a:solidFill>
              <a:latin typeface="方正粗黑宋简体" panose="02000000000000000000" charset="-122"/>
              <a:ea typeface="方正粗黑宋简体" panose="02000000000000000000" charset="-122"/>
              <a:cs typeface="+mn-ea"/>
            </a:endParaRPr>
          </a:p>
        </p:txBody>
      </p:sp>
      <p:sp>
        <p:nvSpPr>
          <p:cNvPr id="13" name="菱形 12"/>
          <p:cNvSpPr/>
          <p:nvPr>
            <p:custDataLst>
              <p:tags r:id="rId9"/>
            </p:custDataLst>
          </p:nvPr>
        </p:nvSpPr>
        <p:spPr>
          <a:xfrm>
            <a:off x="5435600" y="971550"/>
            <a:ext cx="1532890" cy="1617345"/>
          </a:xfrm>
          <a:prstGeom prst="diamond">
            <a:avLst/>
          </a:prstGeom>
          <a:noFill/>
          <a:ln>
            <a:solidFill>
              <a:srgbClr val="A49B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6000" dirty="0">
              <a:solidFill>
                <a:schemeClr val="tx1"/>
              </a:solidFill>
              <a:latin typeface="Arial" panose="020B0604020202020204"/>
              <a:ea typeface="华文新魏"/>
              <a:sym typeface="Arial" panose="020B0604020202020204"/>
            </a:endParaRPr>
          </a:p>
        </p:txBody>
      </p:sp>
      <p:sp>
        <p:nvSpPr>
          <p:cNvPr id="14" name="菱形 13"/>
          <p:cNvSpPr/>
          <p:nvPr>
            <p:custDataLst>
              <p:tags r:id="rId10"/>
            </p:custDataLst>
          </p:nvPr>
        </p:nvSpPr>
        <p:spPr>
          <a:xfrm>
            <a:off x="5435600" y="884555"/>
            <a:ext cx="1532890" cy="1617345"/>
          </a:xfrm>
          <a:prstGeom prst="diamond">
            <a:avLst/>
          </a:prstGeom>
          <a:noFill/>
          <a:ln>
            <a:solidFill>
              <a:srgbClr val="A49B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6000" dirty="0">
              <a:solidFill>
                <a:schemeClr val="tx1"/>
              </a:solidFill>
              <a:latin typeface="Arial" panose="020B0604020202020204"/>
              <a:ea typeface="华文新魏"/>
              <a:sym typeface="Arial" panose="020B0604020202020204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cstate="screen">
            <a:duotone>
              <a:prstClr val="black"/>
              <a:srgbClr val="B0081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80202" y="1940290"/>
            <a:ext cx="2199822" cy="1421085"/>
          </a:xfrm>
          <a:prstGeom prst="rect">
            <a:avLst/>
          </a:prstGeom>
        </p:spPr>
      </p:pic>
      <p:pic>
        <p:nvPicPr>
          <p:cNvPr id="3" name="图片 2" descr="蝴蝶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screen"/>
          <a:stretch>
            <a:fillRect/>
          </a:stretch>
        </p:blipFill>
        <p:spPr>
          <a:xfrm rot="5400000">
            <a:off x="1589405" y="1962150"/>
            <a:ext cx="621665" cy="6311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269"/>
            <a:ext cx="12192000" cy="6858001"/>
          </a:xfrm>
          <a:prstGeom prst="rect">
            <a:avLst/>
          </a:prstGeom>
        </p:spPr>
      </p:pic>
      <p:pic>
        <p:nvPicPr>
          <p:cNvPr id="4" name="图片 3" descr="灯笼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" y="-8890"/>
            <a:ext cx="2241550" cy="22218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75945" y="389890"/>
            <a:ext cx="1148270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1.同学们，我们从标题中可以读出哪些信息呢？</a:t>
            </a:r>
            <a:endParaRPr lang="zh-CN" altLang="en-US" sz="40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40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2.用一句话概括这篇文言文的内容：</a:t>
            </a:r>
            <a:endParaRPr lang="zh-CN" altLang="en-US" sz="40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40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3.听范读，</a:t>
            </a:r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找出文章中写景的句子：</a:t>
            </a:r>
            <a:endParaRPr lang="zh-CN" altLang="en-US" sz="40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40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75945" y="1506220"/>
            <a:ext cx="113709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承天寺”点明地点；“夜游”点明时间及主要事件</a:t>
            </a:r>
            <a:endParaRPr lang="zh-CN" altLang="en-US" sz="4000" b="1" dirty="0">
              <a:solidFill>
                <a:srgbClr val="0817DE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75945" y="3096260"/>
            <a:ext cx="111918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苏轼和张怀民在承天寺漫步赏月。</a:t>
            </a:r>
            <a:endParaRPr lang="zh-CN" altLang="en-US" sz="4000">
              <a:solidFill>
                <a:srgbClr val="0817DE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r>
              <a:rPr lang="zh-CN" altLang="en-US" sz="4000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</a:t>
            </a:r>
            <a:r>
              <a:rPr lang="en-US" altLang="zh-CN" sz="4000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   </a:t>
            </a:r>
            <a:r>
              <a:rPr lang="en-US" altLang="zh-CN" sz="4000">
                <a:solidFill>
                  <a:srgbClr val="FFC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</a:t>
            </a:r>
            <a:r>
              <a:rPr lang="zh-CN" altLang="en-US" sz="4000">
                <a:solidFill>
                  <a:srgbClr val="DC09D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(时间、地点、人物、事件)</a:t>
            </a:r>
            <a:endParaRPr lang="zh-CN" altLang="en-US" sz="4000">
              <a:solidFill>
                <a:srgbClr val="DC09D5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665480" y="5206365"/>
            <a:ext cx="11191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4000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庭下如积水空明，水中藻、荇交横，盖竹柏影也。</a:t>
            </a:r>
            <a:endParaRPr lang="zh-CN" altLang="en-US" sz="4000">
              <a:solidFill>
                <a:srgbClr val="0817DE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243695" y="-8890"/>
            <a:ext cx="2948305" cy="166751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/>
          <a:srcRect l="15659" t="13525" r="14231" b="34707"/>
          <a:stretch>
            <a:fillRect/>
          </a:stretch>
        </p:blipFill>
        <p:spPr>
          <a:xfrm>
            <a:off x="10695940" y="518160"/>
            <a:ext cx="1496060" cy="135826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5" name="图片 4" descr="树枝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1760" y="884555"/>
            <a:ext cx="3206115" cy="59613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269"/>
            <a:ext cx="12192000" cy="685800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230880" y="3438380"/>
            <a:ext cx="629663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+mn-lt"/>
              </a:rPr>
              <a:t>夜游赏景</a:t>
            </a:r>
            <a:endParaRPr lang="zh-CN" altLang="en-US" sz="9600" dirty="0">
              <a:solidFill>
                <a:schemeClr val="tx1">
                  <a:lumMod val="75000"/>
                  <a:lumOff val="2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+mn-ea"/>
              <a:sym typeface="+mn-lt"/>
            </a:endParaRPr>
          </a:p>
        </p:txBody>
      </p:sp>
      <p:pic>
        <p:nvPicPr>
          <p:cNvPr id="4" name="图片 3" descr="灯笼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2609" y="-23404"/>
            <a:ext cx="3492500" cy="346202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40735" y="3095625"/>
            <a:ext cx="6009640" cy="2115820"/>
            <a:chOff x="7982" y="2329"/>
            <a:chExt cx="2792" cy="1633"/>
          </a:xfrm>
        </p:grpSpPr>
        <p:sp>
          <p:nvSpPr>
            <p:cNvPr id="10" name="矩形 9"/>
            <p:cNvSpPr/>
            <p:nvPr>
              <p:custDataLst>
                <p:tags r:id="rId7"/>
              </p:custDataLst>
            </p:nvPr>
          </p:nvSpPr>
          <p:spPr>
            <a:xfrm>
              <a:off x="7982" y="2447"/>
              <a:ext cx="2665" cy="1515"/>
            </a:xfrm>
            <a:prstGeom prst="rect">
              <a:avLst/>
            </a:prstGeom>
            <a:noFill/>
            <a:ln>
              <a:solidFill>
                <a:srgbClr val="6A5B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8"/>
              </p:custDataLst>
            </p:nvPr>
          </p:nvSpPr>
          <p:spPr>
            <a:xfrm>
              <a:off x="8109" y="2329"/>
              <a:ext cx="2665" cy="1515"/>
            </a:xfrm>
            <a:prstGeom prst="rect">
              <a:avLst/>
            </a:prstGeom>
            <a:noFill/>
            <a:ln>
              <a:solidFill>
                <a:srgbClr val="6A5B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694045" y="1226820"/>
            <a:ext cx="10934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+mn-ea"/>
              </a:rPr>
              <a:t>叁</a:t>
            </a:r>
            <a:endParaRPr lang="zh-CN" altLang="en-US" sz="6600" dirty="0">
              <a:solidFill>
                <a:srgbClr val="6A5B5E"/>
              </a:solidFill>
              <a:latin typeface="方正粗黑宋简体" panose="02000000000000000000" charset="-122"/>
              <a:ea typeface="方正粗黑宋简体" panose="02000000000000000000" charset="-122"/>
              <a:cs typeface="+mn-ea"/>
            </a:endParaRPr>
          </a:p>
        </p:txBody>
      </p:sp>
      <p:sp>
        <p:nvSpPr>
          <p:cNvPr id="13" name="菱形 12"/>
          <p:cNvSpPr/>
          <p:nvPr>
            <p:custDataLst>
              <p:tags r:id="rId9"/>
            </p:custDataLst>
          </p:nvPr>
        </p:nvSpPr>
        <p:spPr>
          <a:xfrm>
            <a:off x="5435600" y="971550"/>
            <a:ext cx="1532890" cy="1617345"/>
          </a:xfrm>
          <a:prstGeom prst="diamond">
            <a:avLst/>
          </a:prstGeom>
          <a:noFill/>
          <a:ln>
            <a:solidFill>
              <a:srgbClr val="A49B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6000" dirty="0">
              <a:solidFill>
                <a:schemeClr val="tx1"/>
              </a:solidFill>
              <a:latin typeface="Arial" panose="020B0604020202020204"/>
              <a:ea typeface="华文新魏"/>
              <a:sym typeface="Arial" panose="020B0604020202020204"/>
            </a:endParaRPr>
          </a:p>
        </p:txBody>
      </p:sp>
      <p:sp>
        <p:nvSpPr>
          <p:cNvPr id="14" name="菱形 13"/>
          <p:cNvSpPr/>
          <p:nvPr>
            <p:custDataLst>
              <p:tags r:id="rId10"/>
            </p:custDataLst>
          </p:nvPr>
        </p:nvSpPr>
        <p:spPr>
          <a:xfrm>
            <a:off x="5435600" y="884555"/>
            <a:ext cx="1532890" cy="1617345"/>
          </a:xfrm>
          <a:prstGeom prst="diamond">
            <a:avLst/>
          </a:prstGeom>
          <a:noFill/>
          <a:ln>
            <a:solidFill>
              <a:srgbClr val="A49B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6000" dirty="0">
              <a:solidFill>
                <a:schemeClr val="tx1"/>
              </a:solidFill>
              <a:latin typeface="Arial" panose="020B0604020202020204"/>
              <a:ea typeface="华文新魏"/>
              <a:sym typeface="Arial" panose="020B0604020202020204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cstate="screen">
            <a:duotone>
              <a:prstClr val="black"/>
              <a:srgbClr val="B0081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80202" y="1940290"/>
            <a:ext cx="2199822" cy="1421085"/>
          </a:xfrm>
          <a:prstGeom prst="rect">
            <a:avLst/>
          </a:prstGeom>
        </p:spPr>
      </p:pic>
      <p:pic>
        <p:nvPicPr>
          <p:cNvPr id="3" name="图片 2" descr="蝴蝶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screen"/>
          <a:stretch>
            <a:fillRect/>
          </a:stretch>
        </p:blipFill>
        <p:spPr>
          <a:xfrm rot="5400000">
            <a:off x="1568450" y="2045970"/>
            <a:ext cx="621665" cy="6311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图片 3" descr="灯笼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" y="-8890"/>
            <a:ext cx="2241550" cy="22218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56590" y="1889760"/>
            <a:ext cx="114827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4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</a:t>
            </a:r>
            <a:r>
              <a:rPr lang="zh-CN" altLang="en-US" sz="4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.这样的夜景美在何处？</a:t>
            </a:r>
            <a:endParaRPr lang="zh-CN" altLang="en-US" sz="48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4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2</a:t>
            </a:r>
            <a:r>
              <a:rPr lang="zh-CN" altLang="en-US" sz="4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.课下注释把“盖”解释为“大概是”，能不能解释为“原来是”？</a:t>
            </a:r>
            <a:r>
              <a:rPr lang="zh-CN" altLang="en-US" sz="4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为什么？</a:t>
            </a:r>
            <a:endParaRPr lang="zh-CN" altLang="en-US" sz="48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72255" y="397510"/>
            <a:ext cx="4872990" cy="1169670"/>
            <a:chOff x="7982" y="2329"/>
            <a:chExt cx="2792" cy="1633"/>
          </a:xfrm>
        </p:grpSpPr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7982" y="2447"/>
              <a:ext cx="2665" cy="1515"/>
            </a:xfrm>
            <a:prstGeom prst="rect">
              <a:avLst/>
            </a:prstGeom>
            <a:noFill/>
            <a:ln>
              <a:solidFill>
                <a:srgbClr val="6A5B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5"/>
              </p:custDataLst>
            </p:nvPr>
          </p:nvSpPr>
          <p:spPr>
            <a:xfrm>
              <a:off x="8109" y="2329"/>
              <a:ext cx="2665" cy="1515"/>
            </a:xfrm>
            <a:prstGeom prst="rect">
              <a:avLst/>
            </a:prstGeom>
            <a:noFill/>
            <a:ln>
              <a:solidFill>
                <a:srgbClr val="6A5B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386580" y="579120"/>
            <a:ext cx="44653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solidFill>
                  <a:srgbClr val="DC09D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小组合作探究</a:t>
            </a:r>
            <a:endParaRPr lang="zh-CN" altLang="en-US" sz="5400">
              <a:solidFill>
                <a:srgbClr val="DC09D5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screen"/>
          <a:stretch>
            <a:fillRect/>
          </a:stretch>
        </p:blipFill>
        <p:spPr>
          <a:xfrm>
            <a:off x="9524860" y="3149132"/>
            <a:ext cx="3771662" cy="37716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05" y="-8891"/>
            <a:ext cx="12192000" cy="6858001"/>
          </a:xfrm>
          <a:prstGeom prst="rect">
            <a:avLst/>
          </a:prstGeom>
        </p:spPr>
      </p:pic>
      <p:pic>
        <p:nvPicPr>
          <p:cNvPr id="4" name="图片 3" descr="灯笼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" y="-8890"/>
            <a:ext cx="2241550" cy="22218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63245" y="363855"/>
            <a:ext cx="1148270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00000"/>
              </a:lnSpc>
            </a:pPr>
            <a:r>
              <a:rPr lang="en-US" altLang="zh-CN" sz="4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1</a:t>
            </a:r>
            <a:r>
              <a:rPr lang="zh-CN" altLang="en-US" sz="4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.这样的夜景美在何处？</a:t>
            </a:r>
            <a:endParaRPr lang="zh-CN" altLang="en-US" sz="48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4000">
                <a:solidFill>
                  <a:srgbClr val="DC09D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庭下如积水空明，水中藻、荇交横，盖竹柏影也。</a:t>
            </a:r>
            <a:endParaRPr lang="zh-CN" altLang="en-US" sz="40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305" y="2021205"/>
            <a:ext cx="1119187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4000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（1）新奇的比喻，以“积水”喻“月光”、以“藻荇”喻“竹柏</a:t>
            </a:r>
            <a:r>
              <a:rPr lang="zh-CN" altLang="en-US" sz="4000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之影”；</a:t>
            </a:r>
            <a:endParaRPr lang="zh-CN" altLang="en-US" sz="4000">
              <a:solidFill>
                <a:srgbClr val="0817DE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4000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（2）奇特的想象，月色皎洁空灵清澈透明、月影疏影摇曳清丽淡雅；</a:t>
            </a:r>
            <a:endParaRPr lang="zh-CN" altLang="en-US" sz="4000">
              <a:solidFill>
                <a:srgbClr val="0817DE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4000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（3）以虚写实，借“积水空明”写月光皎洁、借“藻荇交横”写风吹竹柏；</a:t>
            </a:r>
            <a:endParaRPr lang="zh-CN" altLang="en-US" sz="4000">
              <a:solidFill>
                <a:srgbClr val="0817DE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4000">
                <a:solidFill>
                  <a:srgbClr val="0817DE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（4）动静结合，月色为静，而月影为动。</a:t>
            </a:r>
            <a:endParaRPr lang="zh-CN" altLang="en-US" sz="4000">
              <a:solidFill>
                <a:srgbClr val="0817DE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screen"/>
          <a:stretch>
            <a:fillRect/>
          </a:stretch>
        </p:blipFill>
        <p:spPr>
          <a:xfrm>
            <a:off x="9524225" y="3149132"/>
            <a:ext cx="3771662" cy="37716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ISPRING_PRESENTATION_TITLE" val="PowerPoint 演示文稿"/>
  <p:tag name="COMMONDATA" val="eyJoZGlkIjoiZTY1NTBkNGU3Y2M2NGFlYTc4MWNhNTMyNjgxMzNmNjYifQ==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jsfghw2">
      <a:majorFont>
        <a:latin typeface="微软雅黑"/>
        <a:ea typeface="仓耳青禾体-谷力 W05"/>
        <a:cs typeface=""/>
      </a:majorFont>
      <a:minorFont>
        <a:latin typeface="微软雅黑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jsfghw2">
      <a:majorFont>
        <a:latin typeface="微软雅黑"/>
        <a:ea typeface="仓耳青禾体-谷力 W05"/>
        <a:cs typeface=""/>
      </a:majorFont>
      <a:minorFont>
        <a:latin typeface="微软雅黑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2393</Words>
  <Application>WPS 演示</Application>
  <PresentationFormat>宽屏</PresentationFormat>
  <Paragraphs>154</Paragraphs>
  <Slides>23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华文新魏</vt:lpstr>
      <vt:lpstr>Segoe Print</vt:lpstr>
      <vt:lpstr>方正粗黑宋简体</vt:lpstr>
      <vt:lpstr>楷体</vt:lpstr>
      <vt:lpstr>Arial</vt:lpstr>
      <vt:lpstr>华文新魏</vt:lpstr>
      <vt:lpstr>Arial Unicode MS</vt:lpstr>
      <vt:lpstr>等线</vt:lpstr>
      <vt:lpstr>Calibri</vt:lpstr>
      <vt:lpstr>仓耳青禾体-谷力 W05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</dc:title>
  <dc:creator>第一PPT</dc:creator>
  <cp:keywords>www.1ppt.com</cp:keywords>
  <dc:description>www.1ppt.com</dc:description>
  <cp:lastModifiedBy>Kitchent</cp:lastModifiedBy>
  <cp:revision>48</cp:revision>
  <dcterms:created xsi:type="dcterms:W3CDTF">2017-08-31T09:08:00Z</dcterms:created>
  <dcterms:modified xsi:type="dcterms:W3CDTF">2023-09-28T01:39:32Z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4E0A11D0669C47ABB68F9EEB32C21F7D_13</vt:lpwstr>
  </property>
</Properties>
</file>